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6" r:id="rId4"/>
    <p:sldMasterId id="2147483841" r:id="rId5"/>
    <p:sldMasterId id="2147483838" r:id="rId6"/>
    <p:sldMasterId id="2147483853" r:id="rId7"/>
    <p:sldMasterId id="2147483878" r:id="rId8"/>
    <p:sldMasterId id="2147483880" r:id="rId9"/>
    <p:sldMasterId id="2147483900" r:id="rId10"/>
    <p:sldMasterId id="2147483898" r:id="rId11"/>
    <p:sldMasterId id="2147483882" r:id="rId12"/>
    <p:sldMasterId id="2147483886" r:id="rId13"/>
  </p:sldMasterIdLst>
  <p:notesMasterIdLst>
    <p:notesMasterId r:id="rId40"/>
  </p:notesMasterIdLst>
  <p:handoutMasterIdLst>
    <p:handoutMasterId r:id="rId41"/>
  </p:handoutMasterIdLst>
  <p:sldIdLst>
    <p:sldId id="282" r:id="rId14"/>
    <p:sldId id="263" r:id="rId15"/>
    <p:sldId id="264" r:id="rId16"/>
    <p:sldId id="266" r:id="rId17"/>
    <p:sldId id="283" r:id="rId18"/>
    <p:sldId id="284" r:id="rId19"/>
    <p:sldId id="287" r:id="rId20"/>
    <p:sldId id="286" r:id="rId21"/>
    <p:sldId id="267" r:id="rId22"/>
    <p:sldId id="288" r:id="rId23"/>
    <p:sldId id="268" r:id="rId24"/>
    <p:sldId id="269" r:id="rId25"/>
    <p:sldId id="270" r:id="rId26"/>
    <p:sldId id="271" r:id="rId27"/>
    <p:sldId id="272" r:id="rId28"/>
    <p:sldId id="273" r:id="rId29"/>
    <p:sldId id="274" r:id="rId30"/>
    <p:sldId id="275" r:id="rId31"/>
    <p:sldId id="289" r:id="rId32"/>
    <p:sldId id="290" r:id="rId33"/>
    <p:sldId id="291" r:id="rId34"/>
    <p:sldId id="292" r:id="rId35"/>
    <p:sldId id="293" r:id="rId36"/>
    <p:sldId id="294" r:id="rId37"/>
    <p:sldId id="280" r:id="rId38"/>
    <p:sldId id="281" r:id="rId39"/>
  </p:sldIdLst>
  <p:sldSz cx="9144000" cy="6858000" type="screen4x3"/>
  <p:notesSz cx="6888163" cy="10020300"/>
  <p:embeddedFontLst>
    <p:embeddedFont>
      <p:font typeface="Calibri" panose="020F0502020204030204" pitchFamily="34" charset="0"/>
      <p:regular r:id="rId42"/>
      <p:bold r:id="rId43"/>
      <p:italic r:id="rId44"/>
      <p:boldItalic r:id="rId45"/>
    </p:embeddedFont>
    <p:embeddedFont>
      <p:font typeface="Varah" panose="020B0604020202020204" charset="0"/>
      <p:regular r:id="rId46"/>
      <p:bold r:id="rId47"/>
      <p:italic r:id="rId48"/>
      <p:boldItalic r:id="rId49"/>
    </p:embeddedFont>
    <p:embeddedFont>
      <p:font typeface="Varah " panose="020B0604020202020204" charset="0"/>
      <p:regular r:id="rId50"/>
      <p:bold r:id="rId51"/>
      <p:italic r:id="rId52"/>
      <p:boldItalic r:id="rId53"/>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521415D9-36F7-43E2-AB2F-B90AF26B5E84}">
      <p14:sectionLst xmlns:p14="http://schemas.microsoft.com/office/powerpoint/2010/main">
        <p14:section name="Default Section" id="{9B6D13EB-7CD9-7445-8340-A6977B929256}">
          <p14:sldIdLst>
            <p14:sldId id="282"/>
            <p14:sldId id="263"/>
            <p14:sldId id="264"/>
            <p14:sldId id="266"/>
            <p14:sldId id="283"/>
            <p14:sldId id="284"/>
            <p14:sldId id="287"/>
            <p14:sldId id="286"/>
            <p14:sldId id="267"/>
            <p14:sldId id="288"/>
            <p14:sldId id="268"/>
            <p14:sldId id="269"/>
            <p14:sldId id="270"/>
            <p14:sldId id="271"/>
            <p14:sldId id="272"/>
            <p14:sldId id="273"/>
            <p14:sldId id="274"/>
            <p14:sldId id="275"/>
            <p14:sldId id="289"/>
            <p14:sldId id="290"/>
            <p14:sldId id="291"/>
            <p14:sldId id="292"/>
            <p14:sldId id="293"/>
            <p14:sldId id="294"/>
            <p14:sldId id="280"/>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D00"/>
    <a:srgbClr val="46AA97"/>
    <a:srgbClr val="30C0AF"/>
    <a:srgbClr val="00445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10.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eaLnBrk="1" fontAlgn="auto" hangingPunct="1">
              <a:spcBef>
                <a:spcPts val="0"/>
              </a:spcBef>
              <a:spcAft>
                <a:spcPts val="0"/>
              </a:spcAft>
              <a:defRPr sz="1300" smtClean="0">
                <a:latin typeface="+mn-lt"/>
              </a:defRPr>
            </a:lvl1pPr>
          </a:lstStyle>
          <a:p>
            <a:pPr>
              <a:defRPr/>
            </a:pPr>
            <a:fld id="{1CCFDB4B-BAD3-9649-893C-A61FEB083AEC}" type="datetimeFigureOut">
              <a:rPr lang="en-US"/>
              <a:pPr>
                <a:defRPr/>
              </a:pPr>
              <a:t>3/8/2022</a:t>
            </a:fld>
            <a:endParaRPr lang="en-US"/>
          </a:p>
        </p:txBody>
      </p:sp>
      <p:sp>
        <p:nvSpPr>
          <p:cNvPr id="4" name="Footer Placeholder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eaLnBrk="1" fontAlgn="auto" hangingPunct="1">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eaLnBrk="1" fontAlgn="auto" hangingPunct="1">
              <a:spcBef>
                <a:spcPts val="0"/>
              </a:spcBef>
              <a:spcAft>
                <a:spcPts val="0"/>
              </a:spcAft>
              <a:defRPr sz="1300" smtClean="0">
                <a:latin typeface="+mn-lt"/>
              </a:defRPr>
            </a:lvl1pPr>
          </a:lstStyle>
          <a:p>
            <a:pPr>
              <a:defRPr/>
            </a:pPr>
            <a:fld id="{9EDA49B6-06C1-DF43-B48B-5EB00038400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eaLnBrk="1" fontAlgn="auto" hangingPunct="1">
              <a:spcBef>
                <a:spcPts val="0"/>
              </a:spcBef>
              <a:spcAft>
                <a:spcPts val="0"/>
              </a:spcAft>
              <a:defRPr sz="1300" smtClean="0">
                <a:latin typeface="+mn-lt"/>
              </a:defRPr>
            </a:lvl1pPr>
          </a:lstStyle>
          <a:p>
            <a:pPr>
              <a:defRPr/>
            </a:pPr>
            <a:fld id="{39CF4A0B-E83F-4541-9EF2-C69E6566017F}" type="datetimeFigureOut">
              <a:rPr lang="en-US"/>
              <a:pPr>
                <a:defRPr/>
              </a:pPr>
              <a:t>3/8/2022</a:t>
            </a:fld>
            <a:endParaRPr lang="en-US"/>
          </a:p>
        </p:txBody>
      </p:sp>
      <p:sp>
        <p:nvSpPr>
          <p:cNvPr id="4" name="Slide Image Placeholder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pPr lvl="0"/>
            <a:endParaRPr lang="en-US" noProof="0"/>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eaLnBrk="1" fontAlgn="auto" hangingPunct="1">
              <a:spcBef>
                <a:spcPts val="0"/>
              </a:spcBef>
              <a:spcAft>
                <a:spcPts val="0"/>
              </a:spcAft>
              <a:defRPr sz="1300" smtClean="0">
                <a:latin typeface="+mn-lt"/>
              </a:defRPr>
            </a:lvl1pPr>
          </a:lstStyle>
          <a:p>
            <a:pPr>
              <a:defRPr/>
            </a:pPr>
            <a:fld id="{3009E33A-0849-3847-832F-12C66524BC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 </a:t>
            </a: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a:t>
            </a:fld>
            <a:endParaRPr lang="en-US"/>
          </a:p>
        </p:txBody>
      </p:sp>
    </p:spTree>
    <p:extLst>
      <p:ext uri="{BB962C8B-B14F-4D97-AF65-F5344CB8AC3E}">
        <p14:creationId xmlns:p14="http://schemas.microsoft.com/office/powerpoint/2010/main" val="2265202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10</a:t>
            </a:fld>
            <a:endParaRPr lang="en-US"/>
          </a:p>
        </p:txBody>
      </p:sp>
    </p:spTree>
    <p:extLst>
      <p:ext uri="{BB962C8B-B14F-4D97-AF65-F5344CB8AC3E}">
        <p14:creationId xmlns:p14="http://schemas.microsoft.com/office/powerpoint/2010/main" val="2076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cs typeface="Arial" pitchFamily="34" charset="0"/>
              </a:rPr>
              <a:t>MARTYN</a:t>
            </a:r>
            <a:endParaRPr lang="en-GB"/>
          </a:p>
          <a:p>
            <a:endParaRPr lang="en-GB"/>
          </a:p>
          <a:p>
            <a:endParaRPr lang="en-GB"/>
          </a:p>
          <a:p>
            <a:pPr marL="191407" indent="-191407">
              <a:buFont typeface="Arial" panose="020B0604020202020204" pitchFamily="34" charset="0"/>
              <a:buChar char="•"/>
            </a:pPr>
            <a:r>
              <a:rPr lang="en-GB" sz="1300"/>
              <a:t>Once someone starts to share how they’re feeling, it’s important to listen. </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This could mean </a:t>
            </a:r>
            <a:r>
              <a:rPr lang="en-GB" sz="1300" b="1"/>
              <a:t>not </a:t>
            </a:r>
            <a:r>
              <a:rPr lang="en-GB" sz="1300"/>
              <a:t>offering advice, </a:t>
            </a:r>
            <a:r>
              <a:rPr lang="en-GB" sz="1300" b="1"/>
              <a:t>not </a:t>
            </a:r>
            <a:r>
              <a:rPr lang="en-GB" sz="1300"/>
              <a:t>trying to identify what they’re going through with your own experiences and </a:t>
            </a:r>
            <a:r>
              <a:rPr lang="en-GB" sz="1300" b="1"/>
              <a:t>not</a:t>
            </a:r>
            <a:r>
              <a:rPr lang="en-GB" sz="1300"/>
              <a:t> trying to solve their problems. </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We’ve compiled some listening tips to help you give the best support you can.  And we’ve used an acronym to help you remember – we all like an acronym.  I’ll take us through the five points one by one.</a:t>
            </a:r>
            <a:endParaRPr lang="en-GB"/>
          </a:p>
          <a:p>
            <a:endParaRPr lang="en-GB"/>
          </a:p>
          <a:p>
            <a:pPr marL="191407" indent="-191407">
              <a:buFont typeface="Arial" panose="020B0604020202020204" pitchFamily="34" charset="0"/>
              <a:buChar char="•"/>
            </a:pPr>
            <a:endParaRPr lang="en-GB"/>
          </a:p>
          <a:p>
            <a:endParaRPr lang="en-GB"/>
          </a:p>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11</a:t>
            </a:fld>
            <a:endParaRPr lang="en-US"/>
          </a:p>
        </p:txBody>
      </p:sp>
    </p:spTree>
    <p:extLst>
      <p:ext uri="{BB962C8B-B14F-4D97-AF65-F5344CB8AC3E}">
        <p14:creationId xmlns:p14="http://schemas.microsoft.com/office/powerpoint/2010/main" val="2765095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300">
                <a:cs typeface="Arial" pitchFamily="34" charset="0"/>
              </a:rPr>
              <a:t>MARTYN</a:t>
            </a:r>
          </a:p>
          <a:p>
            <a:endParaRPr lang="en-GB" sz="1300"/>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Here’s the “S”.  “S” stands for “Show you care”.</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To really listen to somebody, you need to give them your full attention, maintain eye contact and be engaged.</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Getting into this habit takes practice so don’t be too hard on yourself and keep using these handy tips:</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When starting the conversation, resolve not to talk about </a:t>
            </a:r>
            <a:r>
              <a:rPr lang="en-GB" sz="1300" u="sng"/>
              <a:t>yourself,</a:t>
            </a:r>
            <a:r>
              <a:rPr lang="en-GB" sz="1300"/>
              <a:t> </a:t>
            </a:r>
            <a:r>
              <a:rPr lang="en-GB" sz="1300" u="sng"/>
              <a:t>at</a:t>
            </a:r>
            <a:r>
              <a:rPr lang="en-GB" sz="1300"/>
              <a:t> </a:t>
            </a:r>
            <a:r>
              <a:rPr lang="en-GB" sz="1300" u="sng"/>
              <a:t>all</a:t>
            </a:r>
            <a:r>
              <a:rPr lang="en-GB" sz="1300"/>
              <a:t>.</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Keep a listening diary - just for a week. Record how many times you listened really well, note what challenges and distracts you and what you think went well.</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Aim to learn at least one new thing about the person who is talking to you.</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In summary, show you care, </a:t>
            </a:r>
            <a:r>
              <a:rPr lang="en-GB" sz="1300" u="sng"/>
              <a:t>focussing</a:t>
            </a:r>
            <a:r>
              <a:rPr lang="en-GB" sz="1300"/>
              <a:t> on that other person.</a:t>
            </a:r>
          </a:p>
          <a:p>
            <a:endParaRPr lang="en-GB"/>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12</a:t>
            </a:fld>
            <a:endParaRPr lang="en-US"/>
          </a:p>
        </p:txBody>
      </p:sp>
    </p:spTree>
    <p:extLst>
      <p:ext uri="{BB962C8B-B14F-4D97-AF65-F5344CB8AC3E}">
        <p14:creationId xmlns:p14="http://schemas.microsoft.com/office/powerpoint/2010/main" val="3602612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300">
                <a:cs typeface="Arial" pitchFamily="34" charset="0"/>
              </a:rPr>
              <a:t>MARTYN</a:t>
            </a:r>
          </a:p>
          <a:p>
            <a:endParaRPr lang="en-GB" sz="1300"/>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“H”.  Have patience.</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Effective listening is about creating trust with the other person. The person sharing shouldn’t feel rushed, or they won’t feel it’s a safe environment.</a:t>
            </a:r>
          </a:p>
          <a:p>
            <a:endParaRPr lang="en-GB" sz="1300"/>
          </a:p>
          <a:p>
            <a:pPr marL="191407" indent="-191407">
              <a:buFont typeface="Arial" panose="020B0604020202020204" pitchFamily="34" charset="0"/>
              <a:buChar char="•"/>
            </a:pPr>
            <a:r>
              <a:rPr lang="en-GB" sz="1300"/>
              <a:t>So, if they've paused in their response, wait.  They may not have finished speaking. It might take them some time to formulate what they are saying, or they may find it difficult to articulate what they're feeling.</a:t>
            </a:r>
          </a:p>
          <a:p>
            <a:endParaRPr lang="en-GB" sz="1300"/>
          </a:p>
          <a:p>
            <a:pPr marL="191407" indent="-191407">
              <a:buFont typeface="Arial" panose="020B0604020202020204" pitchFamily="34" charset="0"/>
              <a:buChar char="•"/>
            </a:pPr>
            <a:r>
              <a:rPr lang="en-GB" sz="1300"/>
              <a:t>Through </a:t>
            </a:r>
            <a:r>
              <a:rPr lang="en-GB" sz="1300" u="sng"/>
              <a:t>non-judgemental</a:t>
            </a:r>
            <a:r>
              <a:rPr lang="en-GB" sz="1300"/>
              <a:t> listening, you are allowing the person to relax into the conversation and to use it as a place to reflect or work through difficult emotions.</a:t>
            </a:r>
          </a:p>
          <a:p>
            <a:endParaRPr lang="en-GB"/>
          </a:p>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13</a:t>
            </a:fld>
            <a:endParaRPr lang="en-US"/>
          </a:p>
        </p:txBody>
      </p:sp>
    </p:spTree>
    <p:extLst>
      <p:ext uri="{BB962C8B-B14F-4D97-AF65-F5344CB8AC3E}">
        <p14:creationId xmlns:p14="http://schemas.microsoft.com/office/powerpoint/2010/main" val="162042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300">
                <a:cs typeface="Arial" pitchFamily="34" charset="0"/>
              </a:rPr>
              <a:t>MARTYN</a:t>
            </a:r>
            <a:endParaRPr lang="en-GB" sz="1300"/>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The “U” – Using open questions.</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An open-ended question means not jumping in with your </a:t>
            </a:r>
            <a:r>
              <a:rPr lang="en-GB" sz="1300" u="sng"/>
              <a:t>own</a:t>
            </a:r>
            <a:r>
              <a:rPr lang="en-GB" sz="1300"/>
              <a:t> ideas about how the other person may be feeling.</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These questions don't impose a viewpoint and require that person to pause, think, and reflect… and then hopefully expand.</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Avoid asking questions or saying something that closes down the conversation. </a:t>
            </a:r>
            <a:r>
              <a:rPr lang="en-GB" sz="1300" u="sng"/>
              <a:t>Open</a:t>
            </a:r>
            <a:r>
              <a:rPr lang="en-GB" sz="1300"/>
              <a:t>-ended questions encourage them to talk, the conversation is a safe space that you are holding for them and nothing they say is right or wrong. Try asking, 'how are you feeling today’?</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I feel this could benefit from some examples.  Basically, a closed question is one which leaves the answerer nowhere to go, so most likely there is a simple Yes or No answer.  An open question might begin with “Tell me about…”, or “What is it about…?”  Some apparently closed questions CAN work, if they open up an obvious subject for the answerer.  I like to give the example of asking a football fan: Who was better, Messi or Zidane?  It seems at first </a:t>
            </a:r>
            <a:r>
              <a:rPr lang="en-GB" sz="1300" err="1"/>
              <a:t>signt</a:t>
            </a:r>
            <a:r>
              <a:rPr lang="en-GB" sz="1300"/>
              <a:t> that it will be answered in one word, but in actuality you will have tapped into a range of feelings and opinions that will open up a conversation.</a:t>
            </a:r>
          </a:p>
          <a:p>
            <a:endParaRPr lang="en-GB"/>
          </a:p>
          <a:p>
            <a:r>
              <a:rPr lang="en-US"/>
              <a:t> </a:t>
            </a: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14</a:t>
            </a:fld>
            <a:endParaRPr lang="en-US"/>
          </a:p>
        </p:txBody>
      </p:sp>
    </p:spTree>
    <p:extLst>
      <p:ext uri="{BB962C8B-B14F-4D97-AF65-F5344CB8AC3E}">
        <p14:creationId xmlns:p14="http://schemas.microsoft.com/office/powerpoint/2010/main" val="3477047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300">
                <a:cs typeface="Arial" pitchFamily="34" charset="0"/>
              </a:rPr>
              <a:t>MARTYN</a:t>
            </a:r>
          </a:p>
          <a:p>
            <a:endParaRPr lang="en-GB" sz="1300"/>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The second “S” – Say it back.</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Check you’ve understood, but don’t interrupt or offer a solution.</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Repeating something </a:t>
            </a:r>
            <a:r>
              <a:rPr lang="en-GB" sz="1300" u="sng"/>
              <a:t>back</a:t>
            </a:r>
            <a:r>
              <a:rPr lang="en-GB" sz="1300"/>
              <a:t> to somebody is a really good way to reassure them that </a:t>
            </a:r>
            <a:r>
              <a:rPr lang="en-GB" sz="1300" u="sng"/>
              <a:t>they</a:t>
            </a:r>
            <a:r>
              <a:rPr lang="en-GB" sz="1300"/>
              <a:t> have your undivided attention. And you can check to see that you’re hearing what </a:t>
            </a:r>
            <a:r>
              <a:rPr lang="en-GB" sz="1300" u="sng"/>
              <a:t>they</a:t>
            </a:r>
            <a:r>
              <a:rPr lang="en-GB" sz="1300"/>
              <a:t> </a:t>
            </a:r>
            <a:r>
              <a:rPr lang="en-GB" sz="1300" u="sng"/>
              <a:t>want</a:t>
            </a:r>
            <a:r>
              <a:rPr lang="en-GB" sz="1300"/>
              <a:t> you to hear, </a:t>
            </a:r>
            <a:r>
              <a:rPr lang="en-GB" sz="1300" u="sng"/>
              <a:t>not</a:t>
            </a:r>
            <a:r>
              <a:rPr lang="en-GB" sz="1300"/>
              <a:t> putting your own interpretation onto the conversation.</a:t>
            </a:r>
          </a:p>
          <a:p>
            <a:endParaRPr lang="en-GB"/>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15</a:t>
            </a:fld>
            <a:endParaRPr lang="en-US"/>
          </a:p>
        </p:txBody>
      </p:sp>
    </p:spTree>
    <p:extLst>
      <p:ext uri="{BB962C8B-B14F-4D97-AF65-F5344CB8AC3E}">
        <p14:creationId xmlns:p14="http://schemas.microsoft.com/office/powerpoint/2010/main" val="864405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sz="1300">
                <a:cs typeface="Arial" pitchFamily="34" charset="0"/>
              </a:rPr>
              <a:t>MARTYN</a:t>
            </a:r>
          </a:p>
          <a:p>
            <a:endParaRPr lang="en-GB" sz="1300"/>
          </a:p>
          <a:p>
            <a:pPr marL="191407" indent="-191407">
              <a:buFont typeface="Arial" panose="020B0604020202020204" pitchFamily="34" charset="0"/>
              <a:buChar char="•"/>
            </a:pPr>
            <a:r>
              <a:rPr lang="en-GB" sz="1300"/>
              <a:t>The final “H” – Have courage.</a:t>
            </a:r>
          </a:p>
          <a:p>
            <a:pPr marL="191407" indent="-191407">
              <a:buFont typeface="Arial" panose="020B0604020202020204" pitchFamily="34" charset="0"/>
              <a:buChar char="•"/>
            </a:pPr>
            <a:endParaRPr lang="en-GB" sz="1300"/>
          </a:p>
          <a:p>
            <a:pPr marL="191407" indent="-191407">
              <a:buFont typeface="Arial" panose="020B0604020202020204" pitchFamily="34" charset="0"/>
              <a:buChar char="•"/>
            </a:pPr>
            <a:r>
              <a:rPr lang="en-GB" sz="1300"/>
              <a:t>Don’t be put off by a negative response and, most importantly, don’t feel you have to fill a silence.</a:t>
            </a:r>
          </a:p>
          <a:p>
            <a:endParaRPr lang="en-GB" sz="1300"/>
          </a:p>
          <a:p>
            <a:pPr marL="191407" indent="-191407">
              <a:buFont typeface="Arial" panose="020B0604020202020204" pitchFamily="34" charset="0"/>
              <a:buChar char="•"/>
            </a:pPr>
            <a:r>
              <a:rPr lang="en-GB" sz="1300"/>
              <a:t>Sometimes it can feel intrusive and almost counter-intuitive to ask someone how they feel. You’ll soon be able to tell if someone is uncomfortable and doesn’t want to engage with you at that level.</a:t>
            </a:r>
          </a:p>
          <a:p>
            <a:endParaRPr lang="en-GB" sz="1300"/>
          </a:p>
          <a:p>
            <a:pPr marL="191407" indent="-191407">
              <a:buFont typeface="Arial" panose="020B0604020202020204" pitchFamily="34" charset="0"/>
              <a:buChar char="•"/>
            </a:pPr>
            <a:r>
              <a:rPr lang="en-GB" sz="1300"/>
              <a:t>You'll be surprised at how willing people are to open up, and how, sometimes, it is exactly what somebody needs to be able to share what is going on their mind.</a:t>
            </a:r>
          </a:p>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16</a:t>
            </a:fld>
            <a:endParaRPr lang="en-US"/>
          </a:p>
        </p:txBody>
      </p:sp>
    </p:spTree>
    <p:extLst>
      <p:ext uri="{BB962C8B-B14F-4D97-AF65-F5344CB8AC3E}">
        <p14:creationId xmlns:p14="http://schemas.microsoft.com/office/powerpoint/2010/main" val="2840051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cs typeface="Arial" pitchFamily="34" charset="0"/>
              </a:rPr>
              <a:t>MARTYN</a:t>
            </a:r>
            <a:endParaRPr lang="en-GB"/>
          </a:p>
          <a:p>
            <a:endParaRPr lang="en-GB"/>
          </a:p>
          <a:p>
            <a:r>
              <a:rPr lang="en-GB"/>
              <a:t>Here’s a summary of some of the key things to remember about how to be a good listener.</a:t>
            </a:r>
          </a:p>
          <a:p>
            <a:pPr marL="191407" indent="-191407">
              <a:buFont typeface="Arial" panose="020B0604020202020204" pitchFamily="34" charset="0"/>
              <a:buChar char="•"/>
            </a:pPr>
            <a:endParaRPr lang="en-GB"/>
          </a:p>
          <a:p>
            <a:pPr marL="191407" indent="-191407">
              <a:buFont typeface="Arial" panose="020B0604020202020204" pitchFamily="34" charset="0"/>
              <a:buChar char="•"/>
            </a:pPr>
            <a:endParaRPr lang="en-GB"/>
          </a:p>
          <a:p>
            <a:pPr marL="191407" indent="-191407">
              <a:buFont typeface="Arial" panose="020B0604020202020204" pitchFamily="34" charset="0"/>
              <a:buChar char="•"/>
            </a:pPr>
            <a:r>
              <a:rPr lang="en-GB"/>
              <a:t>Remember to keep eye contact – so, put that mobile phone away!</a:t>
            </a:r>
          </a:p>
          <a:p>
            <a:pPr marL="191407" indent="-191407">
              <a:buFont typeface="Arial" panose="020B0604020202020204" pitchFamily="34" charset="0"/>
              <a:buChar char="•"/>
            </a:pPr>
            <a:endParaRPr lang="en-GB"/>
          </a:p>
          <a:p>
            <a:pPr marL="191407" indent="-191407">
              <a:buFont typeface="Arial" panose="020B0604020202020204" pitchFamily="34" charset="0"/>
              <a:buChar char="•"/>
            </a:pPr>
            <a:r>
              <a:rPr lang="en-GB"/>
              <a:t>Your focus should be entirely on the other person.</a:t>
            </a:r>
          </a:p>
          <a:p>
            <a:pPr marL="191407" indent="-191407">
              <a:buFont typeface="Arial" panose="020B0604020202020204" pitchFamily="34" charset="0"/>
              <a:buChar char="•"/>
            </a:pPr>
            <a:endParaRPr lang="en-GB"/>
          </a:p>
          <a:p>
            <a:pPr marL="191407" indent="-191407">
              <a:buFont typeface="Arial" panose="020B0604020202020204" pitchFamily="34" charset="0"/>
              <a:buChar char="•"/>
            </a:pPr>
            <a:r>
              <a:rPr lang="en-GB"/>
              <a:t>If the conversation goes quiet, wait before jumping in again.</a:t>
            </a:r>
          </a:p>
          <a:p>
            <a:pPr marL="191407" indent="-191407">
              <a:buFont typeface="Arial" panose="020B0604020202020204" pitchFamily="34" charset="0"/>
              <a:buChar char="•"/>
            </a:pPr>
            <a:endParaRPr lang="en-GB"/>
          </a:p>
          <a:p>
            <a:pPr marL="191407" indent="-191407">
              <a:buFont typeface="Arial" panose="020B0604020202020204" pitchFamily="34" charset="0"/>
              <a:buChar char="•"/>
            </a:pPr>
            <a:r>
              <a:rPr lang="en-GB"/>
              <a:t>Play what you’ve heard back to the other person, as a way of checking it is what they wanted you to hear.</a:t>
            </a:r>
          </a:p>
          <a:p>
            <a:pPr marL="191407" indent="-191407">
              <a:buFont typeface="Arial" panose="020B0604020202020204" pitchFamily="34" charset="0"/>
              <a:buChar char="•"/>
            </a:pPr>
            <a:endParaRPr lang="en-GB"/>
          </a:p>
          <a:p>
            <a:pPr marL="191407" indent="-191407">
              <a:buFont typeface="Arial" panose="020B0604020202020204" pitchFamily="34" charset="0"/>
              <a:buChar char="•"/>
            </a:pPr>
            <a:r>
              <a:rPr lang="en-GB"/>
              <a:t>Try not to add in your own experience or take on the conversation.</a:t>
            </a:r>
          </a:p>
          <a:p>
            <a:pPr marL="191407" indent="-191407">
              <a:buFont typeface="Arial" panose="020B0604020202020204" pitchFamily="34" charset="0"/>
              <a:buChar char="•"/>
            </a:pPr>
            <a:endParaRPr lang="en-GB"/>
          </a:p>
          <a:p>
            <a:pPr marL="191407" indent="-191407">
              <a:buFont typeface="Arial" panose="020B0604020202020204" pitchFamily="34" charset="0"/>
              <a:buChar char="•"/>
            </a:pPr>
            <a:r>
              <a:rPr lang="en-GB"/>
              <a:t>And keep at it.  You may need to persevere.</a:t>
            </a: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17</a:t>
            </a:fld>
            <a:endParaRPr lang="en-US"/>
          </a:p>
        </p:txBody>
      </p:sp>
    </p:spTree>
    <p:extLst>
      <p:ext uri="{BB962C8B-B14F-4D97-AF65-F5344CB8AC3E}">
        <p14:creationId xmlns:p14="http://schemas.microsoft.com/office/powerpoint/2010/main" val="3433098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cs typeface="Arial" pitchFamily="34" charset="0"/>
              </a:rPr>
              <a:t>MARTYN</a:t>
            </a:r>
            <a:endParaRPr lang="en-GB"/>
          </a:p>
          <a:p>
            <a:pPr marL="191407" indent="-191407">
              <a:buFont typeface="Arial" panose="020B0604020202020204" pitchFamily="34" charset="0"/>
              <a:buChar char="•"/>
            </a:pPr>
            <a:endParaRPr lang="en-GB"/>
          </a:p>
          <a:p>
            <a:pPr marL="191407" indent="-191407">
              <a:buFont typeface="Arial" panose="020B0604020202020204" pitchFamily="34" charset="0"/>
              <a:buChar char="•"/>
            </a:pPr>
            <a:r>
              <a:rPr lang="en-GB"/>
              <a:t>Here are some tips on helping someone open up when something’s up.</a:t>
            </a:r>
            <a:endParaRPr lang="en-US"/>
          </a:p>
          <a:p>
            <a:pPr marL="191407" indent="-191407">
              <a:buFont typeface="Arial" panose="020B0604020202020204" pitchFamily="34" charset="0"/>
              <a:buChar char="•"/>
            </a:pPr>
            <a:endParaRPr lang="en-US"/>
          </a:p>
          <a:p>
            <a:pPr marL="191407" indent="-191407">
              <a:buFont typeface="Arial" panose="020B0604020202020204" pitchFamily="34" charset="0"/>
              <a:buChar char="•"/>
            </a:pPr>
            <a:r>
              <a:rPr lang="en-US"/>
              <a:t>Try to find a time when you won’t be disturbed, or distracted.</a:t>
            </a:r>
          </a:p>
          <a:p>
            <a:pPr marL="191407" indent="-191407">
              <a:buFont typeface="Arial" panose="020B0604020202020204" pitchFamily="34" charset="0"/>
              <a:buChar char="•"/>
            </a:pPr>
            <a:endParaRPr lang="en-US"/>
          </a:p>
          <a:p>
            <a:pPr marL="191407" indent="-191407">
              <a:buFont typeface="Arial" panose="020B0604020202020204" pitchFamily="34" charset="0"/>
              <a:buChar char="•"/>
            </a:pPr>
            <a:r>
              <a:rPr lang="en-US"/>
              <a:t>Remember that use of open questions, rather than those which can be answered with a simple Yes or No.</a:t>
            </a:r>
          </a:p>
          <a:p>
            <a:pPr marL="191407" indent="-191407">
              <a:buFont typeface="Arial" panose="020B0604020202020204" pitchFamily="34" charset="0"/>
              <a:buChar char="•"/>
            </a:pPr>
            <a:endParaRPr lang="en-US"/>
          </a:p>
          <a:p>
            <a:pPr marL="191407" indent="-191407">
              <a:buFont typeface="Arial" panose="020B0604020202020204" pitchFamily="34" charset="0"/>
              <a:buChar char="•"/>
            </a:pPr>
            <a:r>
              <a:rPr lang="en-US"/>
              <a:t>Like “How are things?”, maybe followed by something that suggests you care.</a:t>
            </a:r>
          </a:p>
          <a:p>
            <a:pPr marL="191407" indent="-191407">
              <a:buFont typeface="Arial" panose="020B0604020202020204" pitchFamily="34" charset="0"/>
              <a:buChar char="•"/>
            </a:pPr>
            <a:endParaRPr lang="en-US"/>
          </a:p>
          <a:p>
            <a:pPr marL="191407" indent="-191407">
              <a:buFont typeface="Arial" panose="020B0604020202020204" pitchFamily="34" charset="0"/>
              <a:buChar char="•"/>
            </a:pPr>
            <a:r>
              <a:rPr lang="en-US"/>
              <a:t>Show you’re listening by asking questions occasionally, such as how something is making them feel.</a:t>
            </a:r>
          </a:p>
          <a:p>
            <a:pPr marL="191407" indent="-191407">
              <a:buFont typeface="Arial" panose="020B0604020202020204" pitchFamily="34" charset="0"/>
              <a:buChar char="•"/>
            </a:pPr>
            <a:endParaRPr lang="en-US"/>
          </a:p>
          <a:p>
            <a:pPr marL="191407" indent="-191407">
              <a:buFont typeface="Arial" panose="020B0604020202020204" pitchFamily="34" charset="0"/>
              <a:buChar char="•"/>
            </a:pPr>
            <a:r>
              <a:rPr lang="en-US"/>
              <a:t>And try not to add your own view into the conversation, or give actual </a:t>
            </a:r>
            <a:r>
              <a:rPr lang="en-US" u="sng"/>
              <a:t>advice</a:t>
            </a:r>
            <a:r>
              <a:rPr lang="en-US"/>
              <a:t>.</a:t>
            </a: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18</a:t>
            </a:fld>
            <a:endParaRPr lang="en-US"/>
          </a:p>
        </p:txBody>
      </p:sp>
    </p:spTree>
    <p:extLst>
      <p:ext uri="{BB962C8B-B14F-4D97-AF65-F5344CB8AC3E}">
        <p14:creationId xmlns:p14="http://schemas.microsoft.com/office/powerpoint/2010/main" val="2861108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MARTYN</a:t>
            </a:r>
          </a:p>
          <a:p>
            <a:pPr marL="188709" indent="-188709">
              <a:buFont typeface="Arial" panose="020B0604020202020204" pitchFamily="34" charset="0"/>
              <a:buChar char="•"/>
            </a:pPr>
            <a:endParaRPr lang="en-GB"/>
          </a:p>
          <a:p>
            <a:pPr marL="188709" indent="-188709">
              <a:buFont typeface="Arial" panose="020B0604020202020204" pitchFamily="34" charset="0"/>
              <a:buChar char="•"/>
            </a:pPr>
            <a:r>
              <a:rPr lang="en-GB"/>
              <a:t>Importantly, if you know or speak to someone who needs our help, please signpost them to us.</a:t>
            </a:r>
          </a:p>
          <a:p>
            <a:endParaRPr lang="en-GB"/>
          </a:p>
          <a:p>
            <a:pPr marL="188709" indent="-188709">
              <a:buFont typeface="Arial" panose="020B0604020202020204" pitchFamily="34" charset="0"/>
              <a:buChar char="•"/>
            </a:pPr>
            <a:r>
              <a:rPr lang="en-GB"/>
              <a:t>Did you know, you don’t have to be feeling suicidal to call Samaritans?</a:t>
            </a:r>
          </a:p>
          <a:p>
            <a:endParaRPr lang="en-GB"/>
          </a:p>
          <a:p>
            <a:pPr marL="188709" indent="-188709">
              <a:buFont typeface="Arial" panose="020B0604020202020204" pitchFamily="34" charset="0"/>
              <a:buChar char="•"/>
            </a:pPr>
            <a:r>
              <a:rPr lang="en-GB"/>
              <a:t>Samaritans is free and open 24 hours a day for anyone feeling low or worried too.</a:t>
            </a:r>
          </a:p>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25</a:t>
            </a:fld>
            <a:endParaRPr lang="en-US"/>
          </a:p>
        </p:txBody>
      </p:sp>
    </p:spTree>
    <p:extLst>
      <p:ext uri="{BB962C8B-B14F-4D97-AF65-F5344CB8AC3E}">
        <p14:creationId xmlns:p14="http://schemas.microsoft.com/office/powerpoint/2010/main" val="33342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a:cs typeface="Arial" pitchFamily="34" charset="0"/>
              </a:rPr>
              <a:t>LYNNE</a:t>
            </a:r>
          </a:p>
          <a:p>
            <a:pPr>
              <a:defRPr/>
            </a:pPr>
            <a:endParaRPr lang="en-GB" altLang="en-US">
              <a:cs typeface="Arial" pitchFamily="34" charset="0"/>
            </a:endParaRPr>
          </a:p>
          <a:p>
            <a:pPr defTabSz="1020839">
              <a:defRPr/>
            </a:pPr>
            <a:r>
              <a:rPr lang="en-GB"/>
              <a:t>This is Samaritans’ vision – that fewer people die by suicide.</a:t>
            </a:r>
          </a:p>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2</a:t>
            </a:fld>
            <a:endParaRPr lang="en-US"/>
          </a:p>
        </p:txBody>
      </p:sp>
    </p:spTree>
    <p:extLst>
      <p:ext uri="{BB962C8B-B14F-4D97-AF65-F5344CB8AC3E}">
        <p14:creationId xmlns:p14="http://schemas.microsoft.com/office/powerpoint/2010/main" val="3772148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MARTYN</a:t>
            </a:r>
          </a:p>
          <a:p>
            <a:endParaRPr lang="en-GB"/>
          </a:p>
          <a:p>
            <a:pPr marL="188709" indent="-188709">
              <a:buFont typeface="Arial" panose="020B0604020202020204" pitchFamily="34" charset="0"/>
              <a:buChar char="•"/>
            </a:pPr>
            <a:r>
              <a:rPr lang="en-GB"/>
              <a:t>Thank you for joining this Zoom chat today to find out more about learning to listen.</a:t>
            </a:r>
          </a:p>
          <a:p>
            <a:pPr marL="188709" indent="-188709">
              <a:buFont typeface="Arial" panose="020B0604020202020204" pitchFamily="34" charset="0"/>
              <a:buChar char="•"/>
            </a:pPr>
            <a:endParaRPr lang="en-GB"/>
          </a:p>
          <a:p>
            <a:pPr marL="188709" indent="-188709">
              <a:buFont typeface="Arial" panose="020B0604020202020204" pitchFamily="34" charset="0"/>
              <a:buChar char="•"/>
            </a:pPr>
            <a:r>
              <a:rPr lang="en-GB"/>
              <a:t>Lynne and I are now very happy to take questions. </a:t>
            </a:r>
            <a:endParaRPr lang="en-US"/>
          </a:p>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26</a:t>
            </a:fld>
            <a:endParaRPr lang="en-US"/>
          </a:p>
        </p:txBody>
      </p:sp>
    </p:spTree>
    <p:extLst>
      <p:ext uri="{BB962C8B-B14F-4D97-AF65-F5344CB8AC3E}">
        <p14:creationId xmlns:p14="http://schemas.microsoft.com/office/powerpoint/2010/main" val="40617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3</a:t>
            </a:fld>
            <a:endParaRPr lang="en-US"/>
          </a:p>
        </p:txBody>
      </p:sp>
    </p:spTree>
    <p:extLst>
      <p:ext uri="{BB962C8B-B14F-4D97-AF65-F5344CB8AC3E}">
        <p14:creationId xmlns:p14="http://schemas.microsoft.com/office/powerpoint/2010/main" val="300483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4</a:t>
            </a:fld>
            <a:endParaRPr lang="en-US"/>
          </a:p>
        </p:txBody>
      </p:sp>
    </p:spTree>
    <p:extLst>
      <p:ext uri="{BB962C8B-B14F-4D97-AF65-F5344CB8AC3E}">
        <p14:creationId xmlns:p14="http://schemas.microsoft.com/office/powerpoint/2010/main" val="376009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5</a:t>
            </a:fld>
            <a:endParaRPr lang="en-US"/>
          </a:p>
        </p:txBody>
      </p:sp>
    </p:spTree>
    <p:extLst>
      <p:ext uri="{BB962C8B-B14F-4D97-AF65-F5344CB8AC3E}">
        <p14:creationId xmlns:p14="http://schemas.microsoft.com/office/powerpoint/2010/main" val="82778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6</a:t>
            </a:fld>
            <a:endParaRPr lang="en-US"/>
          </a:p>
        </p:txBody>
      </p:sp>
    </p:spTree>
    <p:extLst>
      <p:ext uri="{BB962C8B-B14F-4D97-AF65-F5344CB8AC3E}">
        <p14:creationId xmlns:p14="http://schemas.microsoft.com/office/powerpoint/2010/main" val="139135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7</a:t>
            </a:fld>
            <a:endParaRPr lang="en-US"/>
          </a:p>
        </p:txBody>
      </p:sp>
    </p:spTree>
    <p:extLst>
      <p:ext uri="{BB962C8B-B14F-4D97-AF65-F5344CB8AC3E}">
        <p14:creationId xmlns:p14="http://schemas.microsoft.com/office/powerpoint/2010/main" val="21514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1407" indent="-191407">
              <a:buFont typeface="Arial" panose="020B0604020202020204" pitchFamily="34" charset="0"/>
              <a:buChar char="•"/>
            </a:pPr>
            <a:r>
              <a:rPr lang="en-GB" sz="1200"/>
              <a:t>Coronavirus is impacting all of our lives, with many people feeling anxious and stressed. There’s no doubt that these uncertain and challenging times can affect our mental health and wellbeing.</a:t>
            </a:r>
          </a:p>
          <a:p>
            <a:endParaRPr lang="en-GB" sz="1200"/>
          </a:p>
          <a:p>
            <a:pPr marL="191407" indent="-191407">
              <a:buFont typeface="Arial" panose="020B0604020202020204" pitchFamily="34" charset="0"/>
              <a:buChar char="•"/>
            </a:pPr>
            <a:r>
              <a:rPr lang="en-GB" sz="1200"/>
              <a:t>Samaritans is a critical service, needed now more than ever.</a:t>
            </a:r>
          </a:p>
          <a:p>
            <a:pPr marL="191407" indent="-191407">
              <a:buFont typeface="Arial" panose="020B0604020202020204" pitchFamily="34" charset="0"/>
              <a:buChar char="•"/>
            </a:pPr>
            <a:endParaRPr lang="en-GB" sz="1200"/>
          </a:p>
          <a:p>
            <a:pPr marL="191407" indent="-191407">
              <a:buFont typeface="Arial" panose="020B0604020202020204" pitchFamily="34" charset="0"/>
              <a:buChar char="•"/>
            </a:pPr>
            <a:r>
              <a:rPr lang="en-GB" sz="1200"/>
              <a:t>Although we are physically isolated from one another, it is more crucial than ever to remain socially connected.</a:t>
            </a:r>
          </a:p>
          <a:p>
            <a:pPr marL="191407" indent="-191407">
              <a:buFont typeface="Arial" panose="020B0604020202020204" pitchFamily="34" charset="0"/>
              <a:buChar char="•"/>
            </a:pPr>
            <a:endParaRPr lang="en-GB" sz="1200"/>
          </a:p>
          <a:p>
            <a:pPr marL="191407" indent="-191407">
              <a:buFont typeface="Arial" panose="020B0604020202020204" pitchFamily="34" charset="0"/>
              <a:buChar char="•"/>
            </a:pPr>
            <a:r>
              <a:rPr lang="en-GB" sz="1200"/>
              <a:t>Samaritans is busy 24 hours a day, 365 days a year and this hasn’t changed during the pandemic. In the six months of restrictions since March 2020, our volunteers have provided emotional support more than 1.2 million times by phone, email or letter.</a:t>
            </a:r>
          </a:p>
          <a:p>
            <a:pPr marL="191407" indent="-191407">
              <a:buFont typeface="Arial" panose="020B0604020202020204" pitchFamily="34" charset="0"/>
              <a:buChar char="•"/>
            </a:pPr>
            <a:endParaRPr lang="en-GB" sz="1200"/>
          </a:p>
          <a:p>
            <a:pPr marL="191407" indent="-191407">
              <a:buFont typeface="Arial" panose="020B0604020202020204" pitchFamily="34" charset="0"/>
              <a:buChar char="•"/>
            </a:pPr>
            <a:r>
              <a:rPr lang="en-GB" sz="1200"/>
              <a:t>That support is for people feeling concerned about all assorts of things - mental health and illness, family relationships, finance and unemployment, loneliness and isolation and of course coronavirus itself.</a:t>
            </a:r>
          </a:p>
          <a:p>
            <a:endParaRPr lang="en-GB" sz="1200"/>
          </a:p>
          <a:p>
            <a:pPr marL="191407" indent="-191407">
              <a:buFont typeface="Arial" panose="020B0604020202020204" pitchFamily="34" charset="0"/>
              <a:buChar char="•"/>
            </a:pPr>
            <a:r>
              <a:rPr lang="en-GB" sz="1200"/>
              <a:t>The ways in which callers talk about coronavirus have evolved since restrictions were imposed – from being related to the risks and effects of being exposed to the virus, to being focused on the economic, social, and mental health-related impacts of lockdown and social distancing measures.</a:t>
            </a:r>
          </a:p>
          <a:p>
            <a:pPr marL="191407" indent="-191407">
              <a:buFont typeface="Arial" panose="020B0604020202020204" pitchFamily="34" charset="0"/>
              <a:buChar char="•"/>
            </a:pPr>
            <a:endParaRPr lang="en-GB" sz="1200"/>
          </a:p>
          <a:p>
            <a:pPr marL="191407" indent="-191407">
              <a:buFont typeface="Arial" panose="020B0604020202020204" pitchFamily="34" charset="0"/>
              <a:buChar char="•"/>
            </a:pPr>
            <a:r>
              <a:rPr lang="en-GB" sz="1200"/>
              <a:t>Our research shows that the pandemic and the ongoing restrictions have particularly impacted three groups of people at an already high risk of suicide: middle aged men, young people and people with pre-existing mental health conditions.</a:t>
            </a:r>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8</a:t>
            </a:fld>
            <a:endParaRPr lang="en-US"/>
          </a:p>
        </p:txBody>
      </p:sp>
    </p:spTree>
    <p:extLst>
      <p:ext uri="{BB962C8B-B14F-4D97-AF65-F5344CB8AC3E}">
        <p14:creationId xmlns:p14="http://schemas.microsoft.com/office/powerpoint/2010/main" val="95784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009E33A-0849-3847-832F-12C66524BCC4}" type="slidenum">
              <a:rPr lang="en-US" smtClean="0"/>
              <a:pPr>
                <a:defRPr/>
              </a:pPr>
              <a:t>9</a:t>
            </a:fld>
            <a:endParaRPr lang="en-US"/>
          </a:p>
        </p:txBody>
      </p:sp>
    </p:spTree>
    <p:extLst>
      <p:ext uri="{BB962C8B-B14F-4D97-AF65-F5344CB8AC3E}">
        <p14:creationId xmlns:p14="http://schemas.microsoft.com/office/powerpoint/2010/main" val="2236328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1B6E6E-5872-2148-8AB4-87996ADB0926}"/>
              </a:ext>
            </a:extLst>
          </p:cNvPr>
          <p:cNvSpPr>
            <a:spLocks noGrp="1"/>
          </p:cNvSpPr>
          <p:nvPr>
            <p:ph type="body" sz="quarter" idx="10" hasCustomPrompt="1"/>
          </p:nvPr>
        </p:nvSpPr>
        <p:spPr>
          <a:xfrm>
            <a:off x="1620043" y="2345555"/>
            <a:ext cx="5903913" cy="865188"/>
          </a:xfrm>
          <a:prstGeom prst="rect">
            <a:avLst/>
          </a:prstGeom>
        </p:spPr>
        <p:txBody>
          <a:bodyPr/>
          <a:lstStyle>
            <a:lvl1pPr marL="0" indent="0" algn="ctr">
              <a:buNone/>
              <a:defRPr sz="4400" b="1" i="0">
                <a:solidFill>
                  <a:schemeClr val="bg1"/>
                </a:solidFill>
                <a:latin typeface="Varah" pitchFamily="2" charset="77"/>
              </a:defRPr>
            </a:lvl1pPr>
          </a:lstStyle>
          <a:p>
            <a:pPr lvl="0"/>
            <a:r>
              <a:rPr lang="en-US"/>
              <a:t>Add title</a:t>
            </a:r>
          </a:p>
        </p:txBody>
      </p:sp>
      <p:sp>
        <p:nvSpPr>
          <p:cNvPr id="12" name="Text Placeholder 11">
            <a:extLst>
              <a:ext uri="{FF2B5EF4-FFF2-40B4-BE49-F238E27FC236}">
                <a16:creationId xmlns:a16="http://schemas.microsoft.com/office/drawing/2014/main" id="{8AC17AE1-82B5-7843-B7FA-638107290896}"/>
              </a:ext>
            </a:extLst>
          </p:cNvPr>
          <p:cNvSpPr>
            <a:spLocks noGrp="1"/>
          </p:cNvSpPr>
          <p:nvPr>
            <p:ph type="body" sz="quarter" idx="11" hasCustomPrompt="1"/>
          </p:nvPr>
        </p:nvSpPr>
        <p:spPr>
          <a:xfrm>
            <a:off x="2520156" y="3642791"/>
            <a:ext cx="4103687" cy="722313"/>
          </a:xfrm>
          <a:prstGeom prst="rect">
            <a:avLst/>
          </a:prstGeom>
        </p:spPr>
        <p:txBody>
          <a:bodyPr/>
          <a:lstStyle>
            <a:lvl1pPr marL="0" indent="0" algn="ctr">
              <a:buNone/>
              <a:defRPr sz="2400" b="0" i="0">
                <a:solidFill>
                  <a:schemeClr val="bg1"/>
                </a:solidFill>
                <a:latin typeface="Varah " pitchFamily="2" charset="77"/>
              </a:defRPr>
            </a:lvl1pPr>
          </a:lstStyle>
          <a:p>
            <a:pPr lvl="0"/>
            <a:r>
              <a:rPr lang="en-US"/>
              <a:t>Add name</a:t>
            </a:r>
          </a:p>
          <a:p>
            <a:pPr lvl="0"/>
            <a:r>
              <a:rPr lang="en-US"/>
              <a:t>Add person’s title</a:t>
            </a:r>
          </a:p>
        </p:txBody>
      </p:sp>
      <p:sp>
        <p:nvSpPr>
          <p:cNvPr id="3" name="Picture Placeholder 2">
            <a:extLst>
              <a:ext uri="{FF2B5EF4-FFF2-40B4-BE49-F238E27FC236}">
                <a16:creationId xmlns:a16="http://schemas.microsoft.com/office/drawing/2014/main" id="{44C3CACE-024C-1141-921D-67CE80359D0A}"/>
              </a:ext>
            </a:extLst>
          </p:cNvPr>
          <p:cNvSpPr>
            <a:spLocks noGrp="1"/>
          </p:cNvSpPr>
          <p:nvPr>
            <p:ph type="pic" sz="quarter" idx="12" hasCustomPrompt="1"/>
          </p:nvPr>
        </p:nvSpPr>
        <p:spPr>
          <a:xfrm>
            <a:off x="3257927" y="1052513"/>
            <a:ext cx="2628144" cy="1008062"/>
          </a:xfrm>
          <a:prstGeom prst="rect">
            <a:avLst/>
          </a:prstGeom>
        </p:spPr>
        <p:txBody>
          <a:bodyPr/>
          <a:lstStyle/>
          <a:p>
            <a:r>
              <a:rPr lang="en-US"/>
              <a:t>Insert branch 1 line logo</a:t>
            </a:r>
          </a:p>
        </p:txBody>
      </p:sp>
    </p:spTree>
    <p:extLst>
      <p:ext uri="{BB962C8B-B14F-4D97-AF65-F5344CB8AC3E}">
        <p14:creationId xmlns:p14="http://schemas.microsoft.com/office/powerpoint/2010/main" val="110560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76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39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79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934B4-57C1-B745-BCB1-A590BB75ADF0}"/>
              </a:ext>
            </a:extLst>
          </p:cNvPr>
          <p:cNvSpPr txBox="1"/>
          <p:nvPr userDrawn="1"/>
        </p:nvSpPr>
        <p:spPr>
          <a:xfrm>
            <a:off x="1547664" y="2241446"/>
            <a:ext cx="5904656" cy="2123658"/>
          </a:xfrm>
          <a:prstGeom prst="rect">
            <a:avLst/>
          </a:prstGeom>
          <a:noFill/>
        </p:spPr>
        <p:txBody>
          <a:bodyPr wrap="square" rtlCol="0">
            <a:spAutoFit/>
          </a:bodyPr>
          <a:lstStyle/>
          <a:p>
            <a:pPr algn="ctr"/>
            <a:r>
              <a:rPr lang="en-US" sz="4400" b="1" i="0">
                <a:solidFill>
                  <a:srgbClr val="004455"/>
                </a:solidFill>
                <a:latin typeface="Varah" pitchFamily="2" charset="77"/>
              </a:rPr>
              <a:t>Samaritans’ vision</a:t>
            </a:r>
          </a:p>
          <a:p>
            <a:pPr algn="ctr"/>
            <a:r>
              <a:rPr lang="en-US" sz="4400" b="1" i="0">
                <a:solidFill>
                  <a:srgbClr val="004455"/>
                </a:solidFill>
                <a:latin typeface="Varah" pitchFamily="2" charset="77"/>
              </a:rPr>
              <a:t>is that fewer people</a:t>
            </a:r>
          </a:p>
          <a:p>
            <a:pPr algn="ctr"/>
            <a:r>
              <a:rPr lang="en-US" sz="4400" b="1" i="0">
                <a:solidFill>
                  <a:srgbClr val="004455"/>
                </a:solidFill>
                <a:latin typeface="Varah" pitchFamily="2" charset="77"/>
              </a:rPr>
              <a:t>die by suicide</a:t>
            </a:r>
          </a:p>
        </p:txBody>
      </p:sp>
    </p:spTree>
    <p:extLst>
      <p:ext uri="{BB962C8B-B14F-4D97-AF65-F5344CB8AC3E}">
        <p14:creationId xmlns:p14="http://schemas.microsoft.com/office/powerpoint/2010/main" val="1714442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934B4-57C1-B745-BCB1-A590BB75ADF0}"/>
              </a:ext>
            </a:extLst>
          </p:cNvPr>
          <p:cNvSpPr txBox="1"/>
          <p:nvPr userDrawn="1"/>
        </p:nvSpPr>
        <p:spPr>
          <a:xfrm>
            <a:off x="1547664" y="2924944"/>
            <a:ext cx="5904656" cy="769441"/>
          </a:xfrm>
          <a:prstGeom prst="rect">
            <a:avLst/>
          </a:prstGeom>
          <a:noFill/>
        </p:spPr>
        <p:txBody>
          <a:bodyPr wrap="square" rtlCol="0">
            <a:spAutoFit/>
          </a:bodyPr>
          <a:lstStyle/>
          <a:p>
            <a:pPr algn="ctr"/>
            <a:r>
              <a:rPr lang="en-US" sz="4400" b="1" i="0">
                <a:solidFill>
                  <a:srgbClr val="004455"/>
                </a:solidFill>
                <a:latin typeface="Varah" pitchFamily="2" charset="77"/>
              </a:rPr>
              <a:t>Any questions?</a:t>
            </a:r>
          </a:p>
        </p:txBody>
      </p:sp>
    </p:spTree>
    <p:extLst>
      <p:ext uri="{BB962C8B-B14F-4D97-AF65-F5344CB8AC3E}">
        <p14:creationId xmlns:p14="http://schemas.microsoft.com/office/powerpoint/2010/main" val="260326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6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1B6E6E-5872-2148-8AB4-87996ADB0926}"/>
              </a:ext>
            </a:extLst>
          </p:cNvPr>
          <p:cNvSpPr>
            <a:spLocks noGrp="1"/>
          </p:cNvSpPr>
          <p:nvPr>
            <p:ph type="body" sz="quarter" idx="10" hasCustomPrompt="1"/>
          </p:nvPr>
        </p:nvSpPr>
        <p:spPr>
          <a:xfrm>
            <a:off x="1620043" y="2345555"/>
            <a:ext cx="5903913" cy="865188"/>
          </a:xfrm>
          <a:prstGeom prst="rect">
            <a:avLst/>
          </a:prstGeom>
        </p:spPr>
        <p:txBody>
          <a:bodyPr/>
          <a:lstStyle>
            <a:lvl1pPr marL="0" indent="0" algn="ctr">
              <a:buNone/>
              <a:defRPr sz="4400" b="1" i="0">
                <a:solidFill>
                  <a:schemeClr val="bg1"/>
                </a:solidFill>
                <a:latin typeface="Varah" pitchFamily="2" charset="77"/>
              </a:defRPr>
            </a:lvl1pPr>
          </a:lstStyle>
          <a:p>
            <a:pPr lvl="0"/>
            <a:r>
              <a:rPr lang="en-US"/>
              <a:t>Add title</a:t>
            </a:r>
          </a:p>
        </p:txBody>
      </p:sp>
      <p:sp>
        <p:nvSpPr>
          <p:cNvPr id="12" name="Text Placeholder 11">
            <a:extLst>
              <a:ext uri="{FF2B5EF4-FFF2-40B4-BE49-F238E27FC236}">
                <a16:creationId xmlns:a16="http://schemas.microsoft.com/office/drawing/2014/main" id="{8AC17AE1-82B5-7843-B7FA-638107290896}"/>
              </a:ext>
            </a:extLst>
          </p:cNvPr>
          <p:cNvSpPr>
            <a:spLocks noGrp="1"/>
          </p:cNvSpPr>
          <p:nvPr>
            <p:ph type="body" sz="quarter" idx="11" hasCustomPrompt="1"/>
          </p:nvPr>
        </p:nvSpPr>
        <p:spPr>
          <a:xfrm>
            <a:off x="2520156" y="3642791"/>
            <a:ext cx="4103687" cy="722313"/>
          </a:xfrm>
          <a:prstGeom prst="rect">
            <a:avLst/>
          </a:prstGeom>
        </p:spPr>
        <p:txBody>
          <a:bodyPr/>
          <a:lstStyle>
            <a:lvl1pPr marL="0" indent="0" algn="ctr">
              <a:buNone/>
              <a:defRPr sz="2400" b="0" i="0">
                <a:solidFill>
                  <a:schemeClr val="bg1"/>
                </a:solidFill>
                <a:latin typeface="Varah " pitchFamily="2" charset="77"/>
              </a:defRPr>
            </a:lvl1pPr>
          </a:lstStyle>
          <a:p>
            <a:pPr lvl="0"/>
            <a:r>
              <a:rPr lang="en-US"/>
              <a:t>Add name</a:t>
            </a:r>
          </a:p>
          <a:p>
            <a:pPr lvl="0"/>
            <a:r>
              <a:rPr lang="en-US"/>
              <a:t>Add person’s title</a:t>
            </a:r>
          </a:p>
        </p:txBody>
      </p:sp>
      <p:sp>
        <p:nvSpPr>
          <p:cNvPr id="3" name="Picture Placeholder 2">
            <a:extLst>
              <a:ext uri="{FF2B5EF4-FFF2-40B4-BE49-F238E27FC236}">
                <a16:creationId xmlns:a16="http://schemas.microsoft.com/office/drawing/2014/main" id="{44C3CACE-024C-1141-921D-67CE80359D0A}"/>
              </a:ext>
            </a:extLst>
          </p:cNvPr>
          <p:cNvSpPr>
            <a:spLocks noGrp="1"/>
          </p:cNvSpPr>
          <p:nvPr>
            <p:ph type="pic" sz="quarter" idx="12" hasCustomPrompt="1"/>
          </p:nvPr>
        </p:nvSpPr>
        <p:spPr>
          <a:xfrm>
            <a:off x="3257927" y="1052512"/>
            <a:ext cx="2628144" cy="1224359"/>
          </a:xfrm>
          <a:prstGeom prst="rect">
            <a:avLst/>
          </a:prstGeom>
        </p:spPr>
        <p:txBody>
          <a:bodyPr/>
          <a:lstStyle/>
          <a:p>
            <a:r>
              <a:rPr lang="en-US"/>
              <a:t>Insert branch 2 line logo</a:t>
            </a:r>
          </a:p>
        </p:txBody>
      </p:sp>
    </p:spTree>
    <p:extLst>
      <p:ext uri="{BB962C8B-B14F-4D97-AF65-F5344CB8AC3E}">
        <p14:creationId xmlns:p14="http://schemas.microsoft.com/office/powerpoint/2010/main" val="131588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AFC70B1-1B5A-9146-949E-18ED650102A9}"/>
              </a:ext>
            </a:extLst>
          </p:cNvPr>
          <p:cNvSpPr>
            <a:spLocks noGrp="1"/>
          </p:cNvSpPr>
          <p:nvPr>
            <p:ph type="body" sz="quarter" idx="10" hasCustomPrompt="1"/>
          </p:nvPr>
        </p:nvSpPr>
        <p:spPr>
          <a:xfrm>
            <a:off x="683568" y="618455"/>
            <a:ext cx="6768752"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a:t>
            </a:r>
          </a:p>
        </p:txBody>
      </p:sp>
      <p:sp>
        <p:nvSpPr>
          <p:cNvPr id="8" name="Text Placeholder 11">
            <a:extLst>
              <a:ext uri="{FF2B5EF4-FFF2-40B4-BE49-F238E27FC236}">
                <a16:creationId xmlns:a16="http://schemas.microsoft.com/office/drawing/2014/main" id="{7421FEF3-49BC-9A4E-810E-BA664ACF32C6}"/>
              </a:ext>
            </a:extLst>
          </p:cNvPr>
          <p:cNvSpPr>
            <a:spLocks noGrp="1"/>
          </p:cNvSpPr>
          <p:nvPr>
            <p:ph type="body" sz="quarter" idx="11" hasCustomPrompt="1"/>
          </p:nvPr>
        </p:nvSpPr>
        <p:spPr>
          <a:xfrm>
            <a:off x="683568" y="1700808"/>
            <a:ext cx="6768752" cy="722313"/>
          </a:xfrm>
          <a:prstGeom prst="rect">
            <a:avLst/>
          </a:prstGeom>
        </p:spPr>
        <p:txBody>
          <a:bodyPr/>
          <a:lstStyle>
            <a:lvl1pPr marL="342900" indent="-342900" algn="l">
              <a:lnSpc>
                <a:spcPct val="100000"/>
              </a:lnSpc>
              <a:buFont typeface="Arial" panose="020B0604020202020204" pitchFamily="34" charset="0"/>
              <a:buChar char="•"/>
              <a:defRPr sz="2000" b="0" i="0">
                <a:solidFill>
                  <a:srgbClr val="004455"/>
                </a:solidFill>
                <a:latin typeface="Varah " pitchFamily="2" charset="77"/>
              </a:defRPr>
            </a:lvl1pPr>
          </a:lstStyle>
          <a:p>
            <a:pPr lvl="0"/>
            <a:r>
              <a:rPr lang="en-US"/>
              <a:t>Insert bullet point</a:t>
            </a:r>
          </a:p>
          <a:p>
            <a:pPr lvl="0"/>
            <a:r>
              <a:rPr lang="en-US"/>
              <a:t>Insert bullet point</a:t>
            </a:r>
          </a:p>
        </p:txBody>
      </p:sp>
    </p:spTree>
    <p:extLst>
      <p:ext uri="{BB962C8B-B14F-4D97-AF65-F5344CB8AC3E}">
        <p14:creationId xmlns:p14="http://schemas.microsoft.com/office/powerpoint/2010/main" val="32780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AFC70B1-1B5A-9146-949E-18ED650102A9}"/>
              </a:ext>
            </a:extLst>
          </p:cNvPr>
          <p:cNvSpPr>
            <a:spLocks noGrp="1"/>
          </p:cNvSpPr>
          <p:nvPr>
            <p:ph type="body" sz="quarter" idx="10" hasCustomPrompt="1"/>
          </p:nvPr>
        </p:nvSpPr>
        <p:spPr>
          <a:xfrm>
            <a:off x="683568" y="618455"/>
            <a:ext cx="6840760"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 on</a:t>
            </a:r>
          </a:p>
          <a:p>
            <a:pPr lvl="0"/>
            <a:r>
              <a:rPr lang="en-US"/>
              <a:t>two lines</a:t>
            </a:r>
          </a:p>
        </p:txBody>
      </p:sp>
      <p:sp>
        <p:nvSpPr>
          <p:cNvPr id="8" name="Text Placeholder 11">
            <a:extLst>
              <a:ext uri="{FF2B5EF4-FFF2-40B4-BE49-F238E27FC236}">
                <a16:creationId xmlns:a16="http://schemas.microsoft.com/office/drawing/2014/main" id="{7421FEF3-49BC-9A4E-810E-BA664ACF32C6}"/>
              </a:ext>
            </a:extLst>
          </p:cNvPr>
          <p:cNvSpPr>
            <a:spLocks noGrp="1"/>
          </p:cNvSpPr>
          <p:nvPr>
            <p:ph type="body" sz="quarter" idx="11" hasCustomPrompt="1"/>
          </p:nvPr>
        </p:nvSpPr>
        <p:spPr>
          <a:xfrm>
            <a:off x="683568" y="2130623"/>
            <a:ext cx="6840760" cy="722313"/>
          </a:xfrm>
          <a:prstGeom prst="rect">
            <a:avLst/>
          </a:prstGeom>
        </p:spPr>
        <p:txBody>
          <a:bodyPr/>
          <a:lstStyle>
            <a:lvl1pPr marL="342900" indent="-342900" algn="l">
              <a:lnSpc>
                <a:spcPct val="100000"/>
              </a:lnSpc>
              <a:buFont typeface="Arial" panose="020B0604020202020204" pitchFamily="34" charset="0"/>
              <a:buChar char="•"/>
              <a:defRPr sz="2000" b="0" i="0">
                <a:solidFill>
                  <a:srgbClr val="004455"/>
                </a:solidFill>
                <a:latin typeface="Varah " pitchFamily="2" charset="77"/>
              </a:defRPr>
            </a:lvl1pPr>
          </a:lstStyle>
          <a:p>
            <a:pPr lvl="0"/>
            <a:r>
              <a:rPr lang="en-US"/>
              <a:t>Insert bullet point</a:t>
            </a:r>
          </a:p>
          <a:p>
            <a:pPr lvl="0"/>
            <a:r>
              <a:rPr lang="en-US"/>
              <a:t>Insert bullet point</a:t>
            </a:r>
          </a:p>
        </p:txBody>
      </p:sp>
    </p:spTree>
    <p:extLst>
      <p:ext uri="{BB962C8B-B14F-4D97-AF65-F5344CB8AC3E}">
        <p14:creationId xmlns:p14="http://schemas.microsoft.com/office/powerpoint/2010/main" val="427128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AFA940B-18E9-994B-8AF5-6FB341FCC521}"/>
              </a:ext>
            </a:extLst>
          </p:cNvPr>
          <p:cNvSpPr>
            <a:spLocks noGrp="1"/>
          </p:cNvSpPr>
          <p:nvPr>
            <p:ph type="body" sz="quarter" idx="10" hasCustomPrompt="1"/>
          </p:nvPr>
        </p:nvSpPr>
        <p:spPr>
          <a:xfrm>
            <a:off x="683568" y="618455"/>
            <a:ext cx="7632848"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a:t>
            </a:r>
          </a:p>
        </p:txBody>
      </p:sp>
      <p:sp>
        <p:nvSpPr>
          <p:cNvPr id="7" name="Text Placeholder 11">
            <a:extLst>
              <a:ext uri="{FF2B5EF4-FFF2-40B4-BE49-F238E27FC236}">
                <a16:creationId xmlns:a16="http://schemas.microsoft.com/office/drawing/2014/main" id="{332C9E84-1841-4B44-867A-179FD9D1B463}"/>
              </a:ext>
            </a:extLst>
          </p:cNvPr>
          <p:cNvSpPr>
            <a:spLocks noGrp="1"/>
          </p:cNvSpPr>
          <p:nvPr>
            <p:ph type="body" sz="quarter" idx="11" hasCustomPrompt="1"/>
          </p:nvPr>
        </p:nvSpPr>
        <p:spPr>
          <a:xfrm>
            <a:off x="683568" y="1700808"/>
            <a:ext cx="7272808" cy="722313"/>
          </a:xfrm>
          <a:prstGeom prst="rect">
            <a:avLst/>
          </a:prstGeom>
        </p:spPr>
        <p:txBody>
          <a:bodyPr/>
          <a:lstStyle>
            <a:lvl1pPr marL="342900" indent="-342900" algn="l">
              <a:lnSpc>
                <a:spcPct val="100000"/>
              </a:lnSpc>
              <a:buFont typeface="Arial" panose="020B0604020202020204" pitchFamily="34" charset="0"/>
              <a:buChar char="•"/>
              <a:defRPr sz="2000" b="0" i="0">
                <a:solidFill>
                  <a:srgbClr val="004455"/>
                </a:solidFill>
                <a:latin typeface="Varah " pitchFamily="2" charset="77"/>
              </a:defRPr>
            </a:lvl1pPr>
          </a:lstStyle>
          <a:p>
            <a:pPr lvl="0"/>
            <a:r>
              <a:rPr lang="en-US"/>
              <a:t>Insert bullet point</a:t>
            </a:r>
          </a:p>
          <a:p>
            <a:pPr lvl="0"/>
            <a:r>
              <a:rPr lang="en-US"/>
              <a:t>Insert bullet point</a:t>
            </a:r>
          </a:p>
        </p:txBody>
      </p:sp>
    </p:spTree>
    <p:extLst>
      <p:ext uri="{BB962C8B-B14F-4D97-AF65-F5344CB8AC3E}">
        <p14:creationId xmlns:p14="http://schemas.microsoft.com/office/powerpoint/2010/main" val="85061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73714066-8A84-1841-8A07-4D4C8546000B}"/>
              </a:ext>
            </a:extLst>
          </p:cNvPr>
          <p:cNvSpPr>
            <a:spLocks noGrp="1"/>
          </p:cNvSpPr>
          <p:nvPr>
            <p:ph type="body" sz="quarter" idx="10" hasCustomPrompt="1"/>
          </p:nvPr>
        </p:nvSpPr>
        <p:spPr>
          <a:xfrm>
            <a:off x="683568" y="618455"/>
            <a:ext cx="7632848"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 on</a:t>
            </a:r>
          </a:p>
          <a:p>
            <a:pPr lvl="0"/>
            <a:r>
              <a:rPr lang="en-US"/>
              <a:t>two lines</a:t>
            </a:r>
          </a:p>
        </p:txBody>
      </p:sp>
      <p:sp>
        <p:nvSpPr>
          <p:cNvPr id="6" name="Text Placeholder 11">
            <a:extLst>
              <a:ext uri="{FF2B5EF4-FFF2-40B4-BE49-F238E27FC236}">
                <a16:creationId xmlns:a16="http://schemas.microsoft.com/office/drawing/2014/main" id="{FBE668DB-E3A8-FF41-98AA-F7DCACE98B90}"/>
              </a:ext>
            </a:extLst>
          </p:cNvPr>
          <p:cNvSpPr>
            <a:spLocks noGrp="1"/>
          </p:cNvSpPr>
          <p:nvPr>
            <p:ph type="body" sz="quarter" idx="11" hasCustomPrompt="1"/>
          </p:nvPr>
        </p:nvSpPr>
        <p:spPr>
          <a:xfrm>
            <a:off x="683568" y="2130623"/>
            <a:ext cx="7272808" cy="722313"/>
          </a:xfrm>
          <a:prstGeom prst="rect">
            <a:avLst/>
          </a:prstGeom>
        </p:spPr>
        <p:txBody>
          <a:bodyPr/>
          <a:lstStyle>
            <a:lvl1pPr marL="342900" indent="-342900" algn="l">
              <a:lnSpc>
                <a:spcPct val="100000"/>
              </a:lnSpc>
              <a:buFont typeface="Arial" panose="020B0604020202020204" pitchFamily="34" charset="0"/>
              <a:buChar char="•"/>
              <a:defRPr sz="2000" b="0" i="0">
                <a:solidFill>
                  <a:srgbClr val="004455"/>
                </a:solidFill>
                <a:latin typeface="Varah " pitchFamily="2" charset="77"/>
              </a:defRPr>
            </a:lvl1pPr>
          </a:lstStyle>
          <a:p>
            <a:pPr lvl="0"/>
            <a:r>
              <a:rPr lang="en-US"/>
              <a:t>Insert bullet point</a:t>
            </a:r>
          </a:p>
          <a:p>
            <a:pPr lvl="0"/>
            <a:r>
              <a:rPr lang="en-US"/>
              <a:t>Insert bullet point</a:t>
            </a:r>
          </a:p>
        </p:txBody>
      </p:sp>
    </p:spTree>
    <p:extLst>
      <p:ext uri="{BB962C8B-B14F-4D97-AF65-F5344CB8AC3E}">
        <p14:creationId xmlns:p14="http://schemas.microsoft.com/office/powerpoint/2010/main" val="210153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photo slid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E94F4DD-D862-2E4F-A612-79FE16BEB8D8}"/>
              </a:ext>
            </a:extLst>
          </p:cNvPr>
          <p:cNvSpPr>
            <a:spLocks noGrp="1"/>
          </p:cNvSpPr>
          <p:nvPr>
            <p:ph type="pic" sz="quarter" idx="10" hasCustomPrompt="1"/>
          </p:nvPr>
        </p:nvSpPr>
        <p:spPr>
          <a:xfrm>
            <a:off x="5724128" y="1697176"/>
            <a:ext cx="2722017" cy="3964072"/>
          </a:xfrm>
          <a:prstGeom prst="rect">
            <a:avLst/>
          </a:prstGeom>
        </p:spPr>
        <p:txBody>
          <a:bodyPr/>
          <a:lstStyle>
            <a:lvl1pPr marL="0" indent="0">
              <a:buNone/>
              <a:defRPr sz="1800" b="0" i="0">
                <a:solidFill>
                  <a:srgbClr val="004455"/>
                </a:solidFill>
                <a:latin typeface="Varah " pitchFamily="2" charset="77"/>
              </a:defRPr>
            </a:lvl1pPr>
          </a:lstStyle>
          <a:p>
            <a:r>
              <a:rPr lang="en-US"/>
              <a:t>Insert portrait photo</a:t>
            </a:r>
          </a:p>
        </p:txBody>
      </p:sp>
      <p:sp>
        <p:nvSpPr>
          <p:cNvPr id="6" name="Text Placeholder 9">
            <a:extLst>
              <a:ext uri="{FF2B5EF4-FFF2-40B4-BE49-F238E27FC236}">
                <a16:creationId xmlns:a16="http://schemas.microsoft.com/office/drawing/2014/main" id="{F94A8584-6180-2447-9419-E014011E7994}"/>
              </a:ext>
            </a:extLst>
          </p:cNvPr>
          <p:cNvSpPr>
            <a:spLocks noGrp="1"/>
          </p:cNvSpPr>
          <p:nvPr>
            <p:ph type="body" sz="quarter" idx="11" hasCustomPrompt="1"/>
          </p:nvPr>
        </p:nvSpPr>
        <p:spPr>
          <a:xfrm>
            <a:off x="683568" y="618455"/>
            <a:ext cx="6840760"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a:t>
            </a:r>
          </a:p>
        </p:txBody>
      </p:sp>
      <p:sp>
        <p:nvSpPr>
          <p:cNvPr id="8" name="Text Placeholder 11">
            <a:extLst>
              <a:ext uri="{FF2B5EF4-FFF2-40B4-BE49-F238E27FC236}">
                <a16:creationId xmlns:a16="http://schemas.microsoft.com/office/drawing/2014/main" id="{5DE8FFBC-EB6F-A049-86BA-AABB268B6260}"/>
              </a:ext>
            </a:extLst>
          </p:cNvPr>
          <p:cNvSpPr>
            <a:spLocks noGrp="1"/>
          </p:cNvSpPr>
          <p:nvPr>
            <p:ph type="body" sz="quarter" idx="12" hasCustomPrompt="1"/>
          </p:nvPr>
        </p:nvSpPr>
        <p:spPr>
          <a:xfrm>
            <a:off x="683568" y="1700808"/>
            <a:ext cx="4680520" cy="3960440"/>
          </a:xfrm>
          <a:prstGeom prst="rect">
            <a:avLst/>
          </a:prstGeom>
        </p:spPr>
        <p:txBody>
          <a:bodyPr/>
          <a:lstStyle>
            <a:lvl1pPr marL="342900" indent="-342900" algn="l">
              <a:lnSpc>
                <a:spcPct val="100000"/>
              </a:lnSpc>
              <a:buFont typeface="Arial" panose="020B0604020202020204" pitchFamily="34" charset="0"/>
              <a:buChar char="•"/>
              <a:defRPr sz="2000" b="0" i="0">
                <a:solidFill>
                  <a:srgbClr val="004455"/>
                </a:solidFill>
                <a:latin typeface="Varah " pitchFamily="2" charset="77"/>
              </a:defRPr>
            </a:lvl1pPr>
          </a:lstStyle>
          <a:p>
            <a:pPr lvl="0"/>
            <a:r>
              <a:rPr lang="en-US"/>
              <a:t>Insert bullet point</a:t>
            </a:r>
          </a:p>
          <a:p>
            <a:pPr lvl="0"/>
            <a:r>
              <a:rPr lang="en-US"/>
              <a:t>Insert bullet point</a:t>
            </a:r>
          </a:p>
        </p:txBody>
      </p:sp>
    </p:spTree>
    <p:extLst>
      <p:ext uri="{BB962C8B-B14F-4D97-AF65-F5344CB8AC3E}">
        <p14:creationId xmlns:p14="http://schemas.microsoft.com/office/powerpoint/2010/main" val="135775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E94F4DD-D862-2E4F-A612-79FE16BEB8D8}"/>
              </a:ext>
            </a:extLst>
          </p:cNvPr>
          <p:cNvSpPr>
            <a:spLocks noGrp="1"/>
          </p:cNvSpPr>
          <p:nvPr>
            <p:ph type="pic" sz="quarter" idx="10" hasCustomPrompt="1"/>
          </p:nvPr>
        </p:nvSpPr>
        <p:spPr>
          <a:xfrm>
            <a:off x="5652120" y="1700808"/>
            <a:ext cx="3099504" cy="2128270"/>
          </a:xfrm>
          <a:prstGeom prst="rect">
            <a:avLst/>
          </a:prstGeom>
        </p:spPr>
        <p:txBody>
          <a:bodyPr/>
          <a:lstStyle>
            <a:lvl1pPr marL="0" indent="0">
              <a:buNone/>
              <a:defRPr sz="1800" b="0" i="0">
                <a:solidFill>
                  <a:srgbClr val="004455"/>
                </a:solidFill>
                <a:latin typeface="Varah " pitchFamily="2" charset="77"/>
              </a:defRPr>
            </a:lvl1pPr>
          </a:lstStyle>
          <a:p>
            <a:r>
              <a:rPr lang="en-US"/>
              <a:t>Insert landscape photo</a:t>
            </a:r>
          </a:p>
        </p:txBody>
      </p:sp>
      <p:sp>
        <p:nvSpPr>
          <p:cNvPr id="6" name="Text Placeholder 9">
            <a:extLst>
              <a:ext uri="{FF2B5EF4-FFF2-40B4-BE49-F238E27FC236}">
                <a16:creationId xmlns:a16="http://schemas.microsoft.com/office/drawing/2014/main" id="{F94A8584-6180-2447-9419-E014011E7994}"/>
              </a:ext>
            </a:extLst>
          </p:cNvPr>
          <p:cNvSpPr>
            <a:spLocks noGrp="1"/>
          </p:cNvSpPr>
          <p:nvPr>
            <p:ph type="body" sz="quarter" idx="11" hasCustomPrompt="1"/>
          </p:nvPr>
        </p:nvSpPr>
        <p:spPr>
          <a:xfrm>
            <a:off x="683568" y="618455"/>
            <a:ext cx="6912768"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a:t>
            </a:r>
          </a:p>
        </p:txBody>
      </p:sp>
      <p:sp>
        <p:nvSpPr>
          <p:cNvPr id="8" name="Text Placeholder 11">
            <a:extLst>
              <a:ext uri="{FF2B5EF4-FFF2-40B4-BE49-F238E27FC236}">
                <a16:creationId xmlns:a16="http://schemas.microsoft.com/office/drawing/2014/main" id="{5DE8FFBC-EB6F-A049-86BA-AABB268B6260}"/>
              </a:ext>
            </a:extLst>
          </p:cNvPr>
          <p:cNvSpPr>
            <a:spLocks noGrp="1"/>
          </p:cNvSpPr>
          <p:nvPr>
            <p:ph type="body" sz="quarter" idx="12" hasCustomPrompt="1"/>
          </p:nvPr>
        </p:nvSpPr>
        <p:spPr>
          <a:xfrm>
            <a:off x="683568" y="1700808"/>
            <a:ext cx="4680520" cy="3960440"/>
          </a:xfrm>
          <a:prstGeom prst="rect">
            <a:avLst/>
          </a:prstGeom>
        </p:spPr>
        <p:txBody>
          <a:bodyPr/>
          <a:lstStyle>
            <a:lvl1pPr marL="342900" indent="-342900" algn="l">
              <a:lnSpc>
                <a:spcPct val="100000"/>
              </a:lnSpc>
              <a:buFont typeface="Arial" panose="020B0604020202020204" pitchFamily="34" charset="0"/>
              <a:buChar char="•"/>
              <a:defRPr sz="2000" b="0" i="0">
                <a:solidFill>
                  <a:srgbClr val="004455"/>
                </a:solidFill>
                <a:latin typeface="Varah " pitchFamily="2" charset="77"/>
              </a:defRPr>
            </a:lvl1pPr>
          </a:lstStyle>
          <a:p>
            <a:pPr lvl="0"/>
            <a:r>
              <a:rPr lang="en-US"/>
              <a:t>Insert bullet point</a:t>
            </a:r>
          </a:p>
          <a:p>
            <a:pPr lvl="0"/>
            <a:r>
              <a:rPr lang="en-US"/>
              <a:t>Insert bullet point</a:t>
            </a:r>
          </a:p>
        </p:txBody>
      </p:sp>
    </p:spTree>
    <p:extLst>
      <p:ext uri="{BB962C8B-B14F-4D97-AF65-F5344CB8AC3E}">
        <p14:creationId xmlns:p14="http://schemas.microsoft.com/office/powerpoint/2010/main" val="268389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CCB1DABD-0643-E54B-9AF8-DE6EC0F22915}"/>
              </a:ext>
            </a:extLst>
          </p:cNvPr>
          <p:cNvSpPr>
            <a:spLocks noGrp="1"/>
          </p:cNvSpPr>
          <p:nvPr>
            <p:ph type="body" sz="quarter" idx="18" hasCustomPrompt="1"/>
          </p:nvPr>
        </p:nvSpPr>
        <p:spPr>
          <a:xfrm>
            <a:off x="683568" y="618455"/>
            <a:ext cx="7920880"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a:t>
            </a:r>
          </a:p>
        </p:txBody>
      </p:sp>
    </p:spTree>
    <p:extLst>
      <p:ext uri="{BB962C8B-B14F-4D97-AF65-F5344CB8AC3E}">
        <p14:creationId xmlns:p14="http://schemas.microsoft.com/office/powerpoint/2010/main" val="22276828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11.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5D538DD6-F791-234D-945F-D65B41D1B7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236470"/>
      </p:ext>
    </p:extLst>
  </p:cSld>
  <p:clrMap bg1="lt1" tx1="dk1" bg2="lt2" tx2="dk2" accent1="accent1" accent2="accent2" accent3="accent3" accent4="accent4" accent5="accent5" accent6="accent6" hlink="hlink" folHlink="folHlink"/>
  <p:sldLayoutIdLst>
    <p:sldLayoutId id="2147483847" r:id="rId1"/>
    <p:sldLayoutId id="21474838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p>
        </p:txBody>
      </p:sp>
      <p:pic>
        <p:nvPicPr>
          <p:cNvPr id="4" name="Picture 3" descr="A blue rectangle with white text&#10;&#10;Description automatically generated with medium confidence">
            <a:extLst>
              <a:ext uri="{FF2B5EF4-FFF2-40B4-BE49-F238E27FC236}">
                <a16:creationId xmlns:a16="http://schemas.microsoft.com/office/drawing/2014/main" id="{2BD9E4BF-C7E6-AC4B-801B-C8631B0BA7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6594"/>
      </p:ext>
    </p:extLst>
  </p:cSld>
  <p:clrMap bg1="lt1" tx1="dk1" bg2="lt2" tx2="dk2" accent1="accent1" accent2="accent2" accent3="accent3" accent4="accent4" accent5="accent5" accent6="accent6" hlink="hlink" folHlink="folHlink"/>
  <p:sldLayoutIdLst>
    <p:sldLayoutId id="21474838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66EE926F-A68B-9C4F-A132-1185374DA2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150601"/>
      </p:ext>
    </p:extLst>
  </p:cSld>
  <p:clrMap bg1="lt1" tx1="dk1" bg2="lt2" tx2="dk2" accent1="accent1" accent2="accent2" accent3="accent3" accent4="accent4" accent5="accent5" accent6="accent6" hlink="hlink" folHlink="folHlink"/>
  <p:sldLayoutIdLst>
    <p:sldLayoutId id="2147483871" r:id="rId1"/>
    <p:sldLayoutId id="214748384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DE88EA57-C822-CC46-B161-35708EB1F0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792198"/>
      </p:ext>
    </p:extLst>
  </p:cSld>
  <p:clrMap bg1="lt1" tx1="dk1" bg2="lt2" tx2="dk2" accent1="accent1" accent2="accent2" accent3="accent3" accent4="accent4" accent5="accent5" accent6="accent6" hlink="hlink" folHlink="folHlink"/>
  <p:sldLayoutIdLst>
    <p:sldLayoutId id="2147483872" r:id="rId1"/>
    <p:sldLayoutId id="21474838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E74ADF7-D82F-EF47-ABCA-026DB1BBF89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9971774"/>
      </p:ext>
    </p:extLst>
  </p:cSld>
  <p:clrMap bg1="lt1" tx1="dk1" bg2="lt2" tx2="dk2" accent1="accent1" accent2="accent2" accent3="accent3" accent4="accent4" accent5="accent5" accent6="accent6" hlink="hlink" folHlink="folHlink"/>
  <p:sldLayoutIdLst>
    <p:sldLayoutId id="2147483866" r:id="rId1"/>
    <p:sldLayoutId id="21474838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with medium confidence">
            <a:extLst>
              <a:ext uri="{FF2B5EF4-FFF2-40B4-BE49-F238E27FC236}">
                <a16:creationId xmlns:a16="http://schemas.microsoft.com/office/drawing/2014/main" id="{19341DD3-4E06-2D43-B85E-A33C630794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5107177"/>
      </p:ext>
    </p:extLst>
  </p:cSld>
  <p:clrMap bg1="lt1" tx1="dk1" bg2="lt2" tx2="dk2" accent1="accent1" accent2="accent2" accent3="accent3" accent4="accent4" accent5="accent5" accent6="accent6" hlink="hlink" folHlink="folHlink"/>
  <p:sldLayoutIdLst>
    <p:sldLayoutId id="21474838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49942-6A5B-B842-9ECF-AEF3125588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9130302" cy="6840897"/>
          </a:xfrm>
          <a:prstGeom prst="rect">
            <a:avLst/>
          </a:prstGeom>
        </p:spPr>
      </p:pic>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service at a glance</a:t>
            </a:r>
          </a:p>
        </p:txBody>
      </p:sp>
      <p:pic>
        <p:nvPicPr>
          <p:cNvPr id="3" name="Picture 2" descr="Shape, rectangle&#10;&#10;Description automatically generated with medium confidence">
            <a:extLst>
              <a:ext uri="{FF2B5EF4-FFF2-40B4-BE49-F238E27FC236}">
                <a16:creationId xmlns:a16="http://schemas.microsoft.com/office/drawing/2014/main" id="{19011C33-8F81-9840-9DDC-DDA830A77B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899128"/>
      </p:ext>
    </p:extLst>
  </p:cSld>
  <p:clrMap bg1="lt1" tx1="dk1" bg2="lt2" tx2="dk2" accent1="accent1" accent2="accent2" accent3="accent3" accent4="accent4" accent5="accent5" accent6="accent6" hlink="hlink" folHlink="folHlink"/>
  <p:sldLayoutIdLst>
    <p:sldLayoutId id="21474838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9F66EA-2084-3249-AE92-33BC91B3BD8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Picture 2" descr="Shape, rectangle&#10;&#10;Description automatically generated with medium confidence">
            <a:extLst>
              <a:ext uri="{FF2B5EF4-FFF2-40B4-BE49-F238E27FC236}">
                <a16:creationId xmlns:a16="http://schemas.microsoft.com/office/drawing/2014/main" id="{02DBB7A9-AC91-6A42-A24E-13B0EF6F14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3255502"/>
      </p:ext>
    </p:extLst>
  </p:cSld>
  <p:clrMap bg1="lt1" tx1="dk1" bg2="lt2" tx2="dk2" accent1="accent1" accent2="accent2" accent3="accent3" accent4="accent4" accent5="accent5" accent6="accent6" hlink="hlink" folHlink="folHlink"/>
  <p:sldLayoutIdLst>
    <p:sldLayoutId id="21474839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7E237-E2DB-7F41-BF15-2E2449B3BA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8551"/>
            <a:ext cx="9144000" cy="6840898"/>
          </a:xfrm>
          <a:prstGeom prst="rect">
            <a:avLst/>
          </a:prstGeom>
        </p:spPr>
      </p:pic>
      <p:sp>
        <p:nvSpPr>
          <p:cNvPr id="13" name="Text Placeholder 9">
            <a:extLst>
              <a:ext uri="{FF2B5EF4-FFF2-40B4-BE49-F238E27FC236}">
                <a16:creationId xmlns:a16="http://schemas.microsoft.com/office/drawing/2014/main" id="{BAA8FA70-1D9A-C444-8AA7-BD6842729B9E}"/>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solidFill>
                  <a:srgbClr val="004455"/>
                </a:solidFill>
              </a:rPr>
              <a:t>Why what we do matters</a:t>
            </a:r>
          </a:p>
        </p:txBody>
      </p:sp>
      <p:pic>
        <p:nvPicPr>
          <p:cNvPr id="4" name="Picture 3" descr="A picture containing graphical user interface&#10;&#10;Description automatically generated">
            <a:extLst>
              <a:ext uri="{FF2B5EF4-FFF2-40B4-BE49-F238E27FC236}">
                <a16:creationId xmlns:a16="http://schemas.microsoft.com/office/drawing/2014/main" id="{692CE036-456B-254A-8748-0989D8F63E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053755"/>
      </p:ext>
    </p:extLst>
  </p:cSld>
  <p:clrMap bg1="lt1" tx1="dk1" bg2="lt2" tx2="dk2" accent1="accent1" accent2="accent2" accent3="accent3" accent4="accent4" accent5="accent5" accent6="accent6" hlink="hlink" folHlink="folHlink"/>
  <p:sldLayoutIdLst>
    <p:sldLayoutId id="21474838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4E038A5E-3662-BF46-AE9F-BD531B24EF11}"/>
              </a:ext>
            </a:extLst>
          </p:cNvPr>
          <p:cNvSpPr txBox="1">
            <a:spLocks/>
          </p:cNvSpPr>
          <p:nvPr userDrawn="1"/>
        </p:nvSpPr>
        <p:spPr>
          <a:xfrm>
            <a:off x="683568" y="618455"/>
            <a:ext cx="7920880" cy="8651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Vara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t>Samaritans at a glance</a:t>
            </a:r>
          </a:p>
        </p:txBody>
      </p:sp>
      <p:pic>
        <p:nvPicPr>
          <p:cNvPr id="6" name="Picture 5" descr="A picture containing shape&#10;&#10;Description automatically generated">
            <a:extLst>
              <a:ext uri="{FF2B5EF4-FFF2-40B4-BE49-F238E27FC236}">
                <a16:creationId xmlns:a16="http://schemas.microsoft.com/office/drawing/2014/main" id="{EEE669EB-00AF-764E-9A9A-6083BADEAF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0277753"/>
      </p:ext>
    </p:extLst>
  </p:cSld>
  <p:clrMap bg1="lt1" tx1="dk1" bg2="lt2" tx2="dk2" accent1="accent1" accent2="accent2" accent3="accent3" accent4="accent4" accent5="accent5" accent6="accent6" hlink="hlink" folHlink="folHlink"/>
  <p:sldLayoutIdLst>
    <p:sldLayoutId id="2147483883" r:id="rId1"/>
    <p:sldLayoutId id="21474838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9E659-8E54-2048-AB25-2D41D08D26AC}"/>
              </a:ext>
            </a:extLst>
          </p:cNvPr>
          <p:cNvSpPr>
            <a:spLocks noGrp="1"/>
          </p:cNvSpPr>
          <p:nvPr>
            <p:ph type="body" sz="quarter" idx="10"/>
          </p:nvPr>
        </p:nvSpPr>
        <p:spPr>
          <a:xfrm>
            <a:off x="1620043" y="3068960"/>
            <a:ext cx="5903913" cy="865188"/>
          </a:xfrm>
        </p:spPr>
        <p:txBody>
          <a:bodyPr lIns="91440" tIns="45720" rIns="91440" bIns="45720" anchor="t"/>
          <a:lstStyle/>
          <a:p>
            <a:r>
              <a:rPr lang="en-US" sz="4000" dirty="0">
                <a:latin typeface="Varah"/>
              </a:rPr>
              <a:t>Helen 7 </a:t>
            </a:r>
            <a:endParaRPr lang="en-US" dirty="0"/>
          </a:p>
          <a:p>
            <a:r>
              <a:rPr lang="en-US" sz="4000" dirty="0">
                <a:latin typeface="Varah"/>
              </a:rPr>
              <a:t>Outreach Team</a:t>
            </a:r>
            <a:endParaRPr lang="en-US" dirty="0"/>
          </a:p>
        </p:txBody>
      </p:sp>
      <p:pic>
        <p:nvPicPr>
          <p:cNvPr id="8" name="Picture 2" descr="Norwich Samaritans - Norfolk Community Advice Network">
            <a:extLst>
              <a:ext uri="{FF2B5EF4-FFF2-40B4-BE49-F238E27FC236}">
                <a16:creationId xmlns:a16="http://schemas.microsoft.com/office/drawing/2014/main" id="{974DE615-1666-451E-937F-0666E1E959EE}"/>
              </a:ext>
            </a:extLst>
          </p:cNvPr>
          <p:cNvPicPr>
            <a:picLocks noGrp="1" noChangeAspect="1" noChangeArrowheads="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bwMode="auto">
          <a:xfrm>
            <a:off x="3257927" y="1522526"/>
            <a:ext cx="2628144" cy="100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458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64AEEF-8D04-BD4F-BF89-8F74E548CBB4}"/>
              </a:ext>
            </a:extLst>
          </p:cNvPr>
          <p:cNvSpPr>
            <a:spLocks noGrp="1"/>
          </p:cNvSpPr>
          <p:nvPr>
            <p:ph type="body" sz="quarter" idx="10"/>
          </p:nvPr>
        </p:nvSpPr>
        <p:spPr/>
        <p:txBody>
          <a:bodyPr lIns="91440" tIns="45720" rIns="91440" bIns="45720" anchor="t"/>
          <a:lstStyle/>
          <a:p>
            <a:r>
              <a:rPr lang="en-US">
                <a:latin typeface="Varah"/>
              </a:rPr>
              <a:t>A Samaritan’s shift</a:t>
            </a:r>
          </a:p>
        </p:txBody>
      </p:sp>
      <p:sp>
        <p:nvSpPr>
          <p:cNvPr id="7" name="Text Placeholder 2">
            <a:extLst>
              <a:ext uri="{FF2B5EF4-FFF2-40B4-BE49-F238E27FC236}">
                <a16:creationId xmlns:a16="http://schemas.microsoft.com/office/drawing/2014/main" id="{82310742-5FD7-4DA4-91B4-B8216B439C32}"/>
              </a:ext>
            </a:extLst>
          </p:cNvPr>
          <p:cNvSpPr>
            <a:spLocks noGrp="1"/>
          </p:cNvSpPr>
          <p:nvPr>
            <p:ph type="body" sz="quarter" idx="11"/>
          </p:nvPr>
        </p:nvSpPr>
        <p:spPr>
          <a:xfrm>
            <a:off x="179512" y="1711293"/>
            <a:ext cx="5083976" cy="1876083"/>
          </a:xfrm>
        </p:spPr>
        <p:txBody>
          <a:bodyPr lIns="91440" tIns="45720" rIns="91440" bIns="45720" anchor="t"/>
          <a:lstStyle/>
          <a:p>
            <a:r>
              <a:rPr lang="en-GB">
                <a:latin typeface="Varah "/>
                <a:cs typeface="Varah "/>
              </a:rPr>
              <a:t>At the end, “offload” to Leader, by phone:</a:t>
            </a:r>
            <a:endParaRPr lang="en-US">
              <a:latin typeface="Varah "/>
              <a:cs typeface="Varah "/>
            </a:endParaRPr>
          </a:p>
          <a:p>
            <a:pPr lvl="1"/>
            <a:r>
              <a:rPr lang="en-GB" sz="2000">
                <a:solidFill>
                  <a:srgbClr val="004455"/>
                </a:solidFill>
                <a:latin typeface="Varah " pitchFamily="2" charset="77"/>
              </a:rPr>
              <a:t>Every call</a:t>
            </a:r>
          </a:p>
          <a:p>
            <a:pPr lvl="1"/>
            <a:r>
              <a:rPr lang="en-GB" sz="2000">
                <a:solidFill>
                  <a:srgbClr val="004455"/>
                </a:solidFill>
                <a:latin typeface="Varah " pitchFamily="2" charset="77"/>
              </a:rPr>
              <a:t>Leader provides emotional support</a:t>
            </a:r>
          </a:p>
          <a:p>
            <a:pPr lvl="1"/>
            <a:r>
              <a:rPr lang="en-GB" sz="2000">
                <a:solidFill>
                  <a:srgbClr val="004455"/>
                </a:solidFill>
                <a:latin typeface="Varah "/>
                <a:cs typeface="Varah "/>
              </a:rPr>
              <a:t>Samaritan then shreds notes</a:t>
            </a:r>
            <a:endParaRPr lang="en-GB">
              <a:cs typeface="Varah "/>
            </a:endParaRPr>
          </a:p>
        </p:txBody>
      </p:sp>
      <p:pic>
        <p:nvPicPr>
          <p:cNvPr id="4" name="Picture 4" descr="A picture containing text, container, kitchen appliance&#10;&#10;Description automatically generated">
            <a:extLst>
              <a:ext uri="{FF2B5EF4-FFF2-40B4-BE49-F238E27FC236}">
                <a16:creationId xmlns:a16="http://schemas.microsoft.com/office/drawing/2014/main" id="{F1D7B2C7-48C8-4432-94B9-24F53035FCD7}"/>
              </a:ext>
            </a:extLst>
          </p:cNvPr>
          <p:cNvPicPr>
            <a:picLocks noChangeAspect="1"/>
          </p:cNvPicPr>
          <p:nvPr/>
        </p:nvPicPr>
        <p:blipFill>
          <a:blip r:embed="rId3"/>
          <a:stretch>
            <a:fillRect/>
          </a:stretch>
        </p:blipFill>
        <p:spPr>
          <a:xfrm flipH="1">
            <a:off x="5755243" y="1658836"/>
            <a:ext cx="1460995" cy="2030311"/>
          </a:xfrm>
          <a:prstGeom prst="rect">
            <a:avLst/>
          </a:prstGeom>
        </p:spPr>
      </p:pic>
      <p:pic>
        <p:nvPicPr>
          <p:cNvPr id="3" name="Picture 4">
            <a:extLst>
              <a:ext uri="{FF2B5EF4-FFF2-40B4-BE49-F238E27FC236}">
                <a16:creationId xmlns:a16="http://schemas.microsoft.com/office/drawing/2014/main" id="{90C60E04-DDBF-458B-85B8-2DFC6F5AFC70}"/>
              </a:ext>
            </a:extLst>
          </p:cNvPr>
          <p:cNvPicPr>
            <a:picLocks noChangeAspect="1"/>
          </p:cNvPicPr>
          <p:nvPr/>
        </p:nvPicPr>
        <p:blipFill rotWithShape="1">
          <a:blip r:embed="rId4"/>
          <a:srcRect r="35632" b="571"/>
          <a:stretch/>
        </p:blipFill>
        <p:spPr>
          <a:xfrm>
            <a:off x="5444455" y="4139510"/>
            <a:ext cx="1765741" cy="1819260"/>
          </a:xfrm>
          <a:prstGeom prst="rect">
            <a:avLst/>
          </a:prstGeom>
          <a:ln w="57150">
            <a:solidFill>
              <a:srgbClr val="92D050"/>
            </a:solidFill>
          </a:ln>
        </p:spPr>
      </p:pic>
      <p:sp>
        <p:nvSpPr>
          <p:cNvPr id="5" name="Text Placeholder 2">
            <a:extLst>
              <a:ext uri="{FF2B5EF4-FFF2-40B4-BE49-F238E27FC236}">
                <a16:creationId xmlns:a16="http://schemas.microsoft.com/office/drawing/2014/main" id="{DEB1C14C-44A7-4292-A171-B2D65241D239}"/>
              </a:ext>
            </a:extLst>
          </p:cNvPr>
          <p:cNvSpPr txBox="1">
            <a:spLocks/>
          </p:cNvSpPr>
          <p:nvPr/>
        </p:nvSpPr>
        <p:spPr>
          <a:xfrm>
            <a:off x="185105" y="3898024"/>
            <a:ext cx="5083976" cy="1886569"/>
          </a:xfrm>
          <a:prstGeom prst="rect">
            <a:avLst/>
          </a:prstGeom>
        </p:spPr>
        <p:txBody>
          <a:bodyPr lIns="91440" tIns="45720" rIns="91440" bIns="45720" anchor="t"/>
          <a:lstStyle>
            <a:lvl1pPr marL="342900" indent="-342900" algn="l" defTabSz="914400" rtl="0" eaLnBrk="1" latinLnBrk="0" hangingPunct="1">
              <a:lnSpc>
                <a:spcPct val="100000"/>
              </a:lnSpc>
              <a:spcBef>
                <a:spcPts val="1000"/>
              </a:spcBef>
              <a:buFont typeface="Arial" panose="020B0604020202020204" pitchFamily="34" charset="0"/>
              <a:buChar char="•"/>
              <a:defRPr sz="2000" b="0" i="0" kern="1200">
                <a:solidFill>
                  <a:srgbClr val="004455"/>
                </a:solidFill>
                <a:latin typeface="Varah "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a:latin typeface="Varah "/>
                <a:cs typeface="Varah "/>
              </a:rPr>
              <a:t>SO important.  </a:t>
            </a:r>
            <a:endParaRPr lang="en-US"/>
          </a:p>
          <a:p>
            <a:pPr fontAlgn="auto">
              <a:spcAft>
                <a:spcPts val="0"/>
              </a:spcAft>
            </a:pPr>
            <a:r>
              <a:rPr lang="en-GB">
                <a:latin typeface="Varah "/>
                <a:cs typeface="Varah "/>
              </a:rPr>
              <a:t>This is how we 'leave it all behind'.</a:t>
            </a:r>
          </a:p>
          <a:p>
            <a:pPr fontAlgn="auto">
              <a:spcAft>
                <a:spcPts val="0"/>
              </a:spcAft>
            </a:pPr>
            <a:r>
              <a:rPr lang="en-GB">
                <a:latin typeface="Varah "/>
                <a:cs typeface="Varah "/>
              </a:rPr>
              <a:t>During a shift, we will also check on colleagues, offer to make a cup of tea, etc.</a:t>
            </a:r>
            <a:endParaRPr lang="en-GB">
              <a:cs typeface="Varah "/>
            </a:endParaRPr>
          </a:p>
        </p:txBody>
      </p:sp>
    </p:spTree>
    <p:extLst>
      <p:ext uri="{BB962C8B-B14F-4D97-AF65-F5344CB8AC3E}">
        <p14:creationId xmlns:p14="http://schemas.microsoft.com/office/powerpoint/2010/main" val="3008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5" grpId="0"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61B6F-1E12-0643-83D7-326E82CBFFBE}"/>
              </a:ext>
            </a:extLst>
          </p:cNvPr>
          <p:cNvSpPr>
            <a:spLocks noGrp="1"/>
          </p:cNvSpPr>
          <p:nvPr>
            <p:ph type="body" sz="quarter" idx="10"/>
          </p:nvPr>
        </p:nvSpPr>
        <p:spPr/>
        <p:txBody>
          <a:bodyPr/>
          <a:lstStyle/>
          <a:p>
            <a:r>
              <a:rPr lang="en-US"/>
              <a:t>How we listen</a:t>
            </a:r>
          </a:p>
        </p:txBody>
      </p:sp>
      <p:pic>
        <p:nvPicPr>
          <p:cNvPr id="6" name="Picture 5" descr="Graphical user interface, website&#10;&#10;Description automatically generated">
            <a:extLst>
              <a:ext uri="{FF2B5EF4-FFF2-40B4-BE49-F238E27FC236}">
                <a16:creationId xmlns:a16="http://schemas.microsoft.com/office/drawing/2014/main" id="{25070065-E4F4-9C46-9CAC-0D6278B1AD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1637928"/>
            <a:ext cx="7704856" cy="3852428"/>
          </a:xfrm>
          <a:prstGeom prst="rect">
            <a:avLst/>
          </a:prstGeom>
        </p:spPr>
      </p:pic>
    </p:spTree>
    <p:extLst>
      <p:ext uri="{BB962C8B-B14F-4D97-AF65-F5344CB8AC3E}">
        <p14:creationId xmlns:p14="http://schemas.microsoft.com/office/powerpoint/2010/main" val="2229410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0B30C998-401E-3E47-8A0F-1AE802D5C8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504" y="99392"/>
            <a:ext cx="6858000" cy="6065912"/>
          </a:xfrm>
          <a:prstGeom prst="rect">
            <a:avLst/>
          </a:prstGeom>
        </p:spPr>
      </p:pic>
    </p:spTree>
    <p:extLst>
      <p:ext uri="{BB962C8B-B14F-4D97-AF65-F5344CB8AC3E}">
        <p14:creationId xmlns:p14="http://schemas.microsoft.com/office/powerpoint/2010/main" val="3686797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7B24B70B-79C6-B642-96B4-6617277EA7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504" y="116632"/>
            <a:ext cx="6858000" cy="5904656"/>
          </a:xfrm>
          <a:prstGeom prst="rect">
            <a:avLst/>
          </a:prstGeom>
        </p:spPr>
      </p:pic>
    </p:spTree>
    <p:extLst>
      <p:ext uri="{BB962C8B-B14F-4D97-AF65-F5344CB8AC3E}">
        <p14:creationId xmlns:p14="http://schemas.microsoft.com/office/powerpoint/2010/main" val="749116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A4D9C35B-BBF9-F349-8AA4-A38A5E573A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264" y="116632"/>
            <a:ext cx="6858000" cy="6011081"/>
          </a:xfrm>
          <a:prstGeom prst="rect">
            <a:avLst/>
          </a:prstGeom>
        </p:spPr>
      </p:pic>
    </p:spTree>
    <p:extLst>
      <p:ext uri="{BB962C8B-B14F-4D97-AF65-F5344CB8AC3E}">
        <p14:creationId xmlns:p14="http://schemas.microsoft.com/office/powerpoint/2010/main" val="2492466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ebsite&#10;&#10;Description automatically generated">
            <a:extLst>
              <a:ext uri="{FF2B5EF4-FFF2-40B4-BE49-F238E27FC236}">
                <a16:creationId xmlns:a16="http://schemas.microsoft.com/office/drawing/2014/main" id="{D9C2A23E-7372-E44B-A266-6F5CAB1C15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504" y="72008"/>
            <a:ext cx="6858000" cy="6165304"/>
          </a:xfrm>
          <a:prstGeom prst="rect">
            <a:avLst/>
          </a:prstGeom>
        </p:spPr>
      </p:pic>
    </p:spTree>
    <p:extLst>
      <p:ext uri="{BB962C8B-B14F-4D97-AF65-F5344CB8AC3E}">
        <p14:creationId xmlns:p14="http://schemas.microsoft.com/office/powerpoint/2010/main" val="785037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7F82C692-7359-8A4F-A844-5D32F5057D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504" y="72008"/>
            <a:ext cx="6858000" cy="6165304"/>
          </a:xfrm>
          <a:prstGeom prst="rect">
            <a:avLst/>
          </a:prstGeom>
        </p:spPr>
      </p:pic>
    </p:spTree>
    <p:extLst>
      <p:ext uri="{BB962C8B-B14F-4D97-AF65-F5344CB8AC3E}">
        <p14:creationId xmlns:p14="http://schemas.microsoft.com/office/powerpoint/2010/main" val="203689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E6A5B5-9E16-1E4A-88E1-65E619FBF549}"/>
              </a:ext>
            </a:extLst>
          </p:cNvPr>
          <p:cNvSpPr>
            <a:spLocks noGrp="1"/>
          </p:cNvSpPr>
          <p:nvPr>
            <p:ph type="body" sz="quarter" idx="10"/>
          </p:nvPr>
        </p:nvSpPr>
        <p:spPr/>
        <p:txBody>
          <a:bodyPr/>
          <a:lstStyle/>
          <a:p>
            <a:r>
              <a:rPr lang="en-US"/>
              <a:t>How to be a good listener</a:t>
            </a:r>
          </a:p>
        </p:txBody>
      </p:sp>
      <p:sp>
        <p:nvSpPr>
          <p:cNvPr id="3" name="Text Placeholder 2">
            <a:extLst>
              <a:ext uri="{FF2B5EF4-FFF2-40B4-BE49-F238E27FC236}">
                <a16:creationId xmlns:a16="http://schemas.microsoft.com/office/drawing/2014/main" id="{95002723-78DE-C448-974E-473F4C0ADBD6}"/>
              </a:ext>
            </a:extLst>
          </p:cNvPr>
          <p:cNvSpPr>
            <a:spLocks noGrp="1"/>
          </p:cNvSpPr>
          <p:nvPr>
            <p:ph type="body" sz="quarter" idx="11"/>
          </p:nvPr>
        </p:nvSpPr>
        <p:spPr>
          <a:xfrm>
            <a:off x="683568" y="2130623"/>
            <a:ext cx="6840760" cy="3170585"/>
          </a:xfrm>
        </p:spPr>
        <p:txBody>
          <a:bodyPr/>
          <a:lstStyle/>
          <a:p>
            <a:r>
              <a:rPr lang="en-GB"/>
              <a:t>Make eye contact and put away your phone.</a:t>
            </a:r>
          </a:p>
          <a:p>
            <a:r>
              <a:rPr lang="en-GB"/>
              <a:t>Focus completely on the other person.</a:t>
            </a:r>
          </a:p>
          <a:p>
            <a:r>
              <a:rPr lang="en-GB"/>
              <a:t>Pauses are fine, try not to jump in to fill a silence.</a:t>
            </a:r>
          </a:p>
          <a:p>
            <a:r>
              <a:rPr lang="en-GB"/>
              <a:t>Say back what you think it is they are wanting you to hear.</a:t>
            </a:r>
          </a:p>
          <a:p>
            <a:r>
              <a:rPr lang="en-GB"/>
              <a:t>Resist putting your interpretation on it.</a:t>
            </a:r>
          </a:p>
          <a:p>
            <a:r>
              <a:rPr lang="en-GB"/>
              <a:t>Don’t give up. Sometimes it can take a few tries.</a:t>
            </a:r>
          </a:p>
        </p:txBody>
      </p:sp>
    </p:spTree>
    <p:extLst>
      <p:ext uri="{BB962C8B-B14F-4D97-AF65-F5344CB8AC3E}">
        <p14:creationId xmlns:p14="http://schemas.microsoft.com/office/powerpoint/2010/main" val="309808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4A663-F985-734B-86B3-77E10C9B6A30}"/>
              </a:ext>
            </a:extLst>
          </p:cNvPr>
          <p:cNvSpPr>
            <a:spLocks noGrp="1"/>
          </p:cNvSpPr>
          <p:nvPr>
            <p:ph type="body" sz="quarter" idx="10"/>
          </p:nvPr>
        </p:nvSpPr>
        <p:spPr/>
        <p:txBody>
          <a:bodyPr/>
          <a:lstStyle/>
          <a:p>
            <a:r>
              <a:rPr lang="en-US"/>
              <a:t>How to open up </a:t>
            </a:r>
            <a:br>
              <a:rPr lang="en-US"/>
            </a:br>
            <a:r>
              <a:rPr lang="en-US"/>
              <a:t>a conversation</a:t>
            </a:r>
          </a:p>
        </p:txBody>
      </p:sp>
      <p:sp>
        <p:nvSpPr>
          <p:cNvPr id="3" name="Text Placeholder 2">
            <a:extLst>
              <a:ext uri="{FF2B5EF4-FFF2-40B4-BE49-F238E27FC236}">
                <a16:creationId xmlns:a16="http://schemas.microsoft.com/office/drawing/2014/main" id="{5F659986-7891-254F-9C62-114C6B95D4C7}"/>
              </a:ext>
            </a:extLst>
          </p:cNvPr>
          <p:cNvSpPr>
            <a:spLocks noGrp="1"/>
          </p:cNvSpPr>
          <p:nvPr>
            <p:ph type="body" sz="quarter" idx="11"/>
          </p:nvPr>
        </p:nvSpPr>
        <p:spPr>
          <a:xfrm>
            <a:off x="683568" y="2130623"/>
            <a:ext cx="4752528" cy="3890665"/>
          </a:xfrm>
        </p:spPr>
        <p:txBody>
          <a:bodyPr/>
          <a:lstStyle/>
          <a:p>
            <a:r>
              <a:rPr lang="en-GB"/>
              <a:t>Choose a good time, and somewhere without distractions.</a:t>
            </a:r>
          </a:p>
          <a:p>
            <a:r>
              <a:rPr lang="en-GB"/>
              <a:t>Use open questions that need more than a yes/no answer.</a:t>
            </a:r>
          </a:p>
          <a:p>
            <a:r>
              <a:rPr lang="en-GB"/>
              <a:t>‘How are things? I’ve noticed you don’t seem quite yourself.’</a:t>
            </a:r>
          </a:p>
          <a:p>
            <a:r>
              <a:rPr lang="en-GB"/>
              <a:t>Listen well. ‘How’s that making you feel?’</a:t>
            </a:r>
          </a:p>
          <a:p>
            <a:r>
              <a:rPr lang="en-GB"/>
              <a:t>Avoid giving your view of what’s wrong, or what they should do.</a:t>
            </a:r>
          </a:p>
          <a:p>
            <a:pPr marL="0" indent="0">
              <a:buNone/>
            </a:pPr>
            <a:endParaRPr lang="en-US"/>
          </a:p>
        </p:txBody>
      </p:sp>
      <p:pic>
        <p:nvPicPr>
          <p:cNvPr id="4" name="Picture 3" descr="A picture containing text&#10;&#10;Description automatically generated">
            <a:extLst>
              <a:ext uri="{FF2B5EF4-FFF2-40B4-BE49-F238E27FC236}">
                <a16:creationId xmlns:a16="http://schemas.microsoft.com/office/drawing/2014/main" id="{564B7257-A340-9C4D-BFAF-AC5F6F28A2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8144" y="2286957"/>
            <a:ext cx="2311519" cy="3086259"/>
          </a:xfrm>
          <a:prstGeom prst="rect">
            <a:avLst/>
          </a:prstGeom>
        </p:spPr>
      </p:pic>
    </p:spTree>
    <p:extLst>
      <p:ext uri="{BB962C8B-B14F-4D97-AF65-F5344CB8AC3E}">
        <p14:creationId xmlns:p14="http://schemas.microsoft.com/office/powerpoint/2010/main" val="219523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64AB9C-F9A2-4E82-B19C-7B8C45FA5C00}"/>
              </a:ext>
            </a:extLst>
          </p:cNvPr>
          <p:cNvSpPr>
            <a:spLocks noGrp="1"/>
          </p:cNvSpPr>
          <p:nvPr>
            <p:ph type="body" sz="quarter" idx="10"/>
          </p:nvPr>
        </p:nvSpPr>
        <p:spPr/>
        <p:txBody>
          <a:bodyPr lIns="91440" tIns="45720" rIns="91440" bIns="45720" anchor="t"/>
          <a:lstStyle/>
          <a:p>
            <a:r>
              <a:rPr lang="en-US" dirty="0">
                <a:latin typeface="Varah"/>
              </a:rPr>
              <a:t>Self-care when supporting others</a:t>
            </a:r>
            <a:endParaRPr lang="en-US" dirty="0"/>
          </a:p>
        </p:txBody>
      </p:sp>
      <p:sp>
        <p:nvSpPr>
          <p:cNvPr id="3" name="Text Placeholder 2">
            <a:extLst>
              <a:ext uri="{FF2B5EF4-FFF2-40B4-BE49-F238E27FC236}">
                <a16:creationId xmlns:a16="http://schemas.microsoft.com/office/drawing/2014/main" id="{E2575025-C558-4C7D-9005-3C38F6CB41B0}"/>
              </a:ext>
            </a:extLst>
          </p:cNvPr>
          <p:cNvSpPr>
            <a:spLocks noGrp="1"/>
          </p:cNvSpPr>
          <p:nvPr>
            <p:ph type="body" sz="quarter" idx="11"/>
          </p:nvPr>
        </p:nvSpPr>
        <p:spPr>
          <a:xfrm>
            <a:off x="683568" y="2130623"/>
            <a:ext cx="6840760" cy="861182"/>
          </a:xfrm>
        </p:spPr>
        <p:txBody>
          <a:bodyPr lIns="91440" tIns="45720" rIns="91440" bIns="45720" anchor="t"/>
          <a:lstStyle/>
          <a:p>
            <a:r>
              <a:rPr lang="en-US" dirty="0">
                <a:latin typeface="Varah "/>
                <a:cs typeface="Varah "/>
              </a:rPr>
              <a:t>You can't pour from an empty jug-treat yourself with kindness and compassion</a:t>
            </a:r>
          </a:p>
          <a:p>
            <a:r>
              <a:rPr lang="en-US" dirty="0">
                <a:latin typeface="Varah "/>
                <a:cs typeface="Varah "/>
              </a:rPr>
              <a:t>If you're under a  lot of stress it can affect your judgement- it's important to have a SAFETY NETWORK</a:t>
            </a:r>
          </a:p>
          <a:p>
            <a:r>
              <a:rPr lang="en-US" dirty="0">
                <a:latin typeface="Varah "/>
                <a:cs typeface="Varah "/>
              </a:rPr>
              <a:t>Take time for yourself to recharge and refill</a:t>
            </a:r>
          </a:p>
          <a:p>
            <a:r>
              <a:rPr lang="en-US" dirty="0">
                <a:latin typeface="Varah "/>
                <a:cs typeface="Varah "/>
              </a:rPr>
              <a:t>Give yourself time to process the experience and talk about your feelings</a:t>
            </a:r>
            <a:endParaRPr lang="en-US" dirty="0">
              <a:cs typeface="Varah "/>
            </a:endParaRPr>
          </a:p>
        </p:txBody>
      </p:sp>
    </p:spTree>
    <p:extLst>
      <p:ext uri="{BB962C8B-B14F-4D97-AF65-F5344CB8AC3E}">
        <p14:creationId xmlns:p14="http://schemas.microsoft.com/office/powerpoint/2010/main" val="40772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087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489893-5DCD-426F-8DD2-0EBBA147612B}"/>
              </a:ext>
            </a:extLst>
          </p:cNvPr>
          <p:cNvSpPr>
            <a:spLocks noGrp="1"/>
          </p:cNvSpPr>
          <p:nvPr>
            <p:ph type="body" sz="quarter" idx="10"/>
          </p:nvPr>
        </p:nvSpPr>
        <p:spPr/>
        <p:txBody>
          <a:bodyPr lIns="91440" tIns="45720" rIns="91440" bIns="45720" anchor="t"/>
          <a:lstStyle/>
          <a:p>
            <a:r>
              <a:rPr lang="en-US" dirty="0">
                <a:latin typeface="Varah"/>
              </a:rPr>
              <a:t>Managing your emotions and reactions</a:t>
            </a:r>
            <a:endParaRPr lang="en-US" dirty="0"/>
          </a:p>
        </p:txBody>
      </p:sp>
      <p:sp>
        <p:nvSpPr>
          <p:cNvPr id="3" name="Text Placeholder 2">
            <a:extLst>
              <a:ext uri="{FF2B5EF4-FFF2-40B4-BE49-F238E27FC236}">
                <a16:creationId xmlns:a16="http://schemas.microsoft.com/office/drawing/2014/main" id="{4A0D77A9-5675-4656-B79A-176645712582}"/>
              </a:ext>
            </a:extLst>
          </p:cNvPr>
          <p:cNvSpPr>
            <a:spLocks noGrp="1"/>
          </p:cNvSpPr>
          <p:nvPr>
            <p:ph type="body" sz="quarter" idx="11"/>
          </p:nvPr>
        </p:nvSpPr>
        <p:spPr/>
        <p:txBody>
          <a:bodyPr lIns="91440" tIns="45720" rIns="91440" bIns="45720" anchor="t"/>
          <a:lstStyle/>
          <a:p>
            <a:r>
              <a:rPr lang="en-US" dirty="0">
                <a:latin typeface="Varah "/>
                <a:cs typeface="Varah "/>
              </a:rPr>
              <a:t>It's not easy to put your own feelings aside which can lead to a loss of perspective or control of the situation</a:t>
            </a:r>
          </a:p>
          <a:p>
            <a:r>
              <a:rPr lang="en-US" dirty="0">
                <a:latin typeface="Varah "/>
                <a:cs typeface="Varah "/>
              </a:rPr>
              <a:t>Be aware of how you react and of pushing aside your own emotions</a:t>
            </a:r>
          </a:p>
          <a:p>
            <a:r>
              <a:rPr lang="en-US" dirty="0">
                <a:latin typeface="Varah "/>
                <a:cs typeface="Varah "/>
              </a:rPr>
              <a:t>Suppressing emotions, especially grief, stress or anger can have consequences later on</a:t>
            </a:r>
          </a:p>
          <a:p>
            <a:r>
              <a:rPr lang="en-US" dirty="0">
                <a:latin typeface="Varah "/>
                <a:cs typeface="Varah "/>
              </a:rPr>
              <a:t>Take note of your feelings and find ways of dealing with them in your own time</a:t>
            </a:r>
          </a:p>
          <a:p>
            <a:r>
              <a:rPr lang="en-US" dirty="0">
                <a:latin typeface="Varah "/>
                <a:cs typeface="Varah "/>
              </a:rPr>
              <a:t>Talk to another person you trust </a:t>
            </a:r>
          </a:p>
          <a:p>
            <a:r>
              <a:rPr lang="en-US" dirty="0">
                <a:latin typeface="Varah "/>
                <a:cs typeface="Varah "/>
              </a:rPr>
              <a:t>Give yourself time to do something you enjoy</a:t>
            </a:r>
            <a:endParaRPr lang="en-US" dirty="0">
              <a:cs typeface="Varah "/>
            </a:endParaRPr>
          </a:p>
        </p:txBody>
      </p:sp>
    </p:spTree>
    <p:extLst>
      <p:ext uri="{BB962C8B-B14F-4D97-AF65-F5344CB8AC3E}">
        <p14:creationId xmlns:p14="http://schemas.microsoft.com/office/powerpoint/2010/main" val="1391971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BC48CF-305D-4E2D-8395-DFB0701B64F5}"/>
              </a:ext>
            </a:extLst>
          </p:cNvPr>
          <p:cNvSpPr>
            <a:spLocks noGrp="1"/>
          </p:cNvSpPr>
          <p:nvPr>
            <p:ph type="body" sz="quarter" idx="10"/>
          </p:nvPr>
        </p:nvSpPr>
        <p:spPr/>
        <p:txBody>
          <a:bodyPr lIns="91440" tIns="45720" rIns="91440" bIns="45720" anchor="t"/>
          <a:lstStyle/>
          <a:p>
            <a:r>
              <a:rPr lang="en-US" dirty="0">
                <a:latin typeface="Varah"/>
              </a:rPr>
              <a:t>Try to build up a support network</a:t>
            </a:r>
            <a:endParaRPr lang="en-US" dirty="0"/>
          </a:p>
        </p:txBody>
      </p:sp>
      <p:sp>
        <p:nvSpPr>
          <p:cNvPr id="3" name="Text Placeholder 2">
            <a:extLst>
              <a:ext uri="{FF2B5EF4-FFF2-40B4-BE49-F238E27FC236}">
                <a16:creationId xmlns:a16="http://schemas.microsoft.com/office/drawing/2014/main" id="{028F7B23-5F3A-40FE-80BD-9733069191AD}"/>
              </a:ext>
            </a:extLst>
          </p:cNvPr>
          <p:cNvSpPr>
            <a:spLocks noGrp="1"/>
          </p:cNvSpPr>
          <p:nvPr>
            <p:ph type="body" sz="quarter" idx="11"/>
          </p:nvPr>
        </p:nvSpPr>
        <p:spPr/>
        <p:txBody>
          <a:bodyPr lIns="91440" tIns="45720" rIns="91440" bIns="45720" anchor="t"/>
          <a:lstStyle/>
          <a:p>
            <a:r>
              <a:rPr lang="en-US" dirty="0">
                <a:latin typeface="Varah "/>
                <a:cs typeface="Varah "/>
              </a:rPr>
              <a:t>No one can give another person everything they need, especially through difficult times</a:t>
            </a:r>
          </a:p>
          <a:p>
            <a:r>
              <a:rPr lang="en-US" dirty="0">
                <a:latin typeface="Varah "/>
                <a:cs typeface="Varah "/>
              </a:rPr>
              <a:t>It's important to manage your own expectations too, otherwise you might feel you're letting them down or failing</a:t>
            </a:r>
          </a:p>
          <a:p>
            <a:r>
              <a:rPr lang="en-US" dirty="0">
                <a:latin typeface="Varah "/>
                <a:cs typeface="Varah "/>
              </a:rPr>
              <a:t>You can share a person's worries without taking their burden on your shoulders</a:t>
            </a:r>
            <a:endParaRPr lang="en-US" dirty="0">
              <a:cs typeface="Varah "/>
            </a:endParaRPr>
          </a:p>
          <a:p>
            <a:endParaRPr lang="en-US" dirty="0">
              <a:cs typeface="Varah "/>
            </a:endParaRPr>
          </a:p>
        </p:txBody>
      </p:sp>
    </p:spTree>
    <p:extLst>
      <p:ext uri="{BB962C8B-B14F-4D97-AF65-F5344CB8AC3E}">
        <p14:creationId xmlns:p14="http://schemas.microsoft.com/office/powerpoint/2010/main" val="20914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F413BD-36C3-4885-B228-29B172D7F85D}"/>
              </a:ext>
            </a:extLst>
          </p:cNvPr>
          <p:cNvSpPr>
            <a:spLocks noGrp="1"/>
          </p:cNvSpPr>
          <p:nvPr>
            <p:ph type="body" sz="quarter" idx="10"/>
          </p:nvPr>
        </p:nvSpPr>
        <p:spPr/>
        <p:txBody>
          <a:bodyPr lIns="91440" tIns="45720" rIns="91440" bIns="45720" anchor="t"/>
          <a:lstStyle/>
          <a:p>
            <a:r>
              <a:rPr lang="en-US" dirty="0">
                <a:latin typeface="Varah"/>
              </a:rPr>
              <a:t>Self-care</a:t>
            </a:r>
            <a:endParaRPr lang="en-US" dirty="0"/>
          </a:p>
        </p:txBody>
      </p:sp>
      <p:sp>
        <p:nvSpPr>
          <p:cNvPr id="3" name="Text Placeholder 2">
            <a:extLst>
              <a:ext uri="{FF2B5EF4-FFF2-40B4-BE49-F238E27FC236}">
                <a16:creationId xmlns:a16="http://schemas.microsoft.com/office/drawing/2014/main" id="{C8CF14D9-1D5B-4F4A-8D80-D94DAEDA5805}"/>
              </a:ext>
            </a:extLst>
          </p:cNvPr>
          <p:cNvSpPr>
            <a:spLocks noGrp="1"/>
          </p:cNvSpPr>
          <p:nvPr>
            <p:ph type="body" sz="quarter" idx="11"/>
          </p:nvPr>
        </p:nvSpPr>
        <p:spPr/>
        <p:txBody>
          <a:bodyPr lIns="91440" tIns="45720" rIns="91440" bIns="45720" anchor="t"/>
          <a:lstStyle/>
          <a:p>
            <a:r>
              <a:rPr lang="en-US" dirty="0">
                <a:latin typeface="Varah "/>
                <a:cs typeface="Varah "/>
              </a:rPr>
              <a:t>Learning to listen to ourselves is the first step to being a better listener</a:t>
            </a:r>
            <a:endParaRPr lang="en-US" dirty="0">
              <a:cs typeface="Varah " pitchFamily="2" charset="77"/>
            </a:endParaRPr>
          </a:p>
          <a:p>
            <a:r>
              <a:rPr lang="en-US" dirty="0">
                <a:latin typeface="Varah "/>
                <a:cs typeface="Varah "/>
              </a:rPr>
              <a:t>Name the feelings</a:t>
            </a:r>
          </a:p>
          <a:p>
            <a:r>
              <a:rPr lang="en-US" dirty="0">
                <a:latin typeface="Varah "/>
                <a:cs typeface="Varah "/>
              </a:rPr>
              <a:t>Listening to our bodies and knowing/doing what we need to do when exhausted or stressed to ensure we give ourselves the time out to reflect</a:t>
            </a:r>
          </a:p>
          <a:p>
            <a:r>
              <a:rPr lang="en-US" dirty="0">
                <a:latin typeface="Varah "/>
                <a:cs typeface="Varah "/>
              </a:rPr>
              <a:t>Surround yourselves with a team</a:t>
            </a:r>
          </a:p>
        </p:txBody>
      </p:sp>
    </p:spTree>
    <p:extLst>
      <p:ext uri="{BB962C8B-B14F-4D97-AF65-F5344CB8AC3E}">
        <p14:creationId xmlns:p14="http://schemas.microsoft.com/office/powerpoint/2010/main" val="1559822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1257AF-7773-4ED7-A91D-78C2C0FE31E4}"/>
              </a:ext>
            </a:extLst>
          </p:cNvPr>
          <p:cNvSpPr>
            <a:spLocks noGrp="1"/>
          </p:cNvSpPr>
          <p:nvPr>
            <p:ph type="body" sz="quarter" idx="10"/>
          </p:nvPr>
        </p:nvSpPr>
        <p:spPr/>
        <p:txBody>
          <a:bodyPr lIns="91440" tIns="45720" rIns="91440" bIns="45720" anchor="t"/>
          <a:lstStyle/>
          <a:p>
            <a:r>
              <a:rPr lang="en-US" dirty="0">
                <a:latin typeface="Varah"/>
              </a:rPr>
              <a:t>Self check-in</a:t>
            </a:r>
            <a:endParaRPr lang="en-US" dirty="0"/>
          </a:p>
        </p:txBody>
      </p:sp>
      <p:sp>
        <p:nvSpPr>
          <p:cNvPr id="3" name="Text Placeholder 2">
            <a:extLst>
              <a:ext uri="{FF2B5EF4-FFF2-40B4-BE49-F238E27FC236}">
                <a16:creationId xmlns:a16="http://schemas.microsoft.com/office/drawing/2014/main" id="{8D3BB285-074F-4E5E-9E9F-06DBDE126FCA}"/>
              </a:ext>
            </a:extLst>
          </p:cNvPr>
          <p:cNvSpPr>
            <a:spLocks noGrp="1"/>
          </p:cNvSpPr>
          <p:nvPr>
            <p:ph type="body" sz="quarter" idx="11"/>
          </p:nvPr>
        </p:nvSpPr>
        <p:spPr/>
        <p:txBody>
          <a:bodyPr lIns="91440" tIns="45720" rIns="91440" bIns="45720" anchor="t"/>
          <a:lstStyle/>
          <a:p>
            <a:r>
              <a:rPr lang="en-US" dirty="0">
                <a:latin typeface="Varah "/>
                <a:cs typeface="Varah "/>
              </a:rPr>
              <a:t>Signs you may recognize that might mean you want to talk to someone can include:</a:t>
            </a:r>
          </a:p>
          <a:p>
            <a:r>
              <a:rPr lang="en-US" dirty="0">
                <a:latin typeface="Varah "/>
                <a:cs typeface="Varah "/>
              </a:rPr>
              <a:t>Thoughts and images</a:t>
            </a:r>
          </a:p>
          <a:p>
            <a:r>
              <a:rPr lang="en-US" dirty="0">
                <a:latin typeface="Varah "/>
                <a:cs typeface="Varah "/>
              </a:rPr>
              <a:t>Thinking styles (rumination/repetitive thoughts/catastrophizing)</a:t>
            </a:r>
          </a:p>
          <a:p>
            <a:r>
              <a:rPr lang="en-US" dirty="0">
                <a:latin typeface="Varah "/>
                <a:cs typeface="Varah "/>
              </a:rPr>
              <a:t>Changes in mood</a:t>
            </a:r>
          </a:p>
          <a:p>
            <a:r>
              <a:rPr lang="en-US" dirty="0">
                <a:latin typeface="Varah "/>
                <a:cs typeface="Varah "/>
              </a:rPr>
              <a:t>Feelings of shame or guilt</a:t>
            </a:r>
          </a:p>
          <a:p>
            <a:r>
              <a:rPr lang="en-US" dirty="0">
                <a:latin typeface="Varah "/>
                <a:cs typeface="Varah "/>
              </a:rPr>
              <a:t>Changes in </a:t>
            </a:r>
            <a:r>
              <a:rPr lang="en-US" dirty="0" err="1">
                <a:latin typeface="Varah "/>
                <a:cs typeface="Varah "/>
              </a:rPr>
              <a:t>behaviour</a:t>
            </a:r>
            <a:r>
              <a:rPr lang="en-US" dirty="0">
                <a:latin typeface="Varah "/>
                <a:cs typeface="Varah "/>
              </a:rPr>
              <a:t> e.g. sleep. tearfulness</a:t>
            </a:r>
            <a:endParaRPr lang="en-US" dirty="0">
              <a:cs typeface="Varah "/>
            </a:endParaRPr>
          </a:p>
        </p:txBody>
      </p:sp>
    </p:spTree>
    <p:extLst>
      <p:ext uri="{BB962C8B-B14F-4D97-AF65-F5344CB8AC3E}">
        <p14:creationId xmlns:p14="http://schemas.microsoft.com/office/powerpoint/2010/main" val="1958837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527281-B52C-4F10-889C-777DC10EC648}"/>
              </a:ext>
            </a:extLst>
          </p:cNvPr>
          <p:cNvSpPr>
            <a:spLocks noGrp="1"/>
          </p:cNvSpPr>
          <p:nvPr>
            <p:ph type="body" sz="quarter" idx="10"/>
          </p:nvPr>
        </p:nvSpPr>
        <p:spPr/>
        <p:txBody>
          <a:bodyPr lIns="91440" tIns="45720" rIns="91440" bIns="45720" anchor="t"/>
          <a:lstStyle/>
          <a:p>
            <a:r>
              <a:rPr lang="en-US" dirty="0">
                <a:latin typeface="Varah"/>
              </a:rPr>
              <a:t>Practice well-being</a:t>
            </a:r>
            <a:endParaRPr lang="en-US" dirty="0"/>
          </a:p>
        </p:txBody>
      </p:sp>
      <p:sp>
        <p:nvSpPr>
          <p:cNvPr id="3" name="Text Placeholder 2">
            <a:extLst>
              <a:ext uri="{FF2B5EF4-FFF2-40B4-BE49-F238E27FC236}">
                <a16:creationId xmlns:a16="http://schemas.microsoft.com/office/drawing/2014/main" id="{C4D9138E-0B6B-438B-BF3A-6850F00B50E0}"/>
              </a:ext>
            </a:extLst>
          </p:cNvPr>
          <p:cNvSpPr>
            <a:spLocks noGrp="1"/>
          </p:cNvSpPr>
          <p:nvPr>
            <p:ph type="body" sz="quarter" idx="11"/>
          </p:nvPr>
        </p:nvSpPr>
        <p:spPr/>
        <p:txBody>
          <a:bodyPr lIns="91440" tIns="45720" rIns="91440" bIns="45720" anchor="t"/>
          <a:lstStyle/>
          <a:p>
            <a:r>
              <a:rPr lang="en-US" dirty="0">
                <a:latin typeface="Varah "/>
                <a:cs typeface="Varah "/>
              </a:rPr>
              <a:t>Keep to a regular routine</a:t>
            </a:r>
          </a:p>
          <a:p>
            <a:r>
              <a:rPr lang="en-US" dirty="0">
                <a:latin typeface="Varah "/>
                <a:cs typeface="Varah "/>
              </a:rPr>
              <a:t>Sleep well</a:t>
            </a:r>
          </a:p>
          <a:p>
            <a:r>
              <a:rPr lang="en-US" dirty="0">
                <a:latin typeface="Varah "/>
                <a:cs typeface="Varah "/>
              </a:rPr>
              <a:t>Eat healthily</a:t>
            </a:r>
          </a:p>
          <a:p>
            <a:r>
              <a:rPr lang="en-US" dirty="0">
                <a:latin typeface="Varah "/>
                <a:cs typeface="Varah "/>
              </a:rPr>
              <a:t>Exercise</a:t>
            </a:r>
          </a:p>
          <a:p>
            <a:r>
              <a:rPr lang="en-US" dirty="0">
                <a:latin typeface="Varah "/>
                <a:cs typeface="Varah "/>
              </a:rPr>
              <a:t>Reward yourself for any achievements</a:t>
            </a:r>
          </a:p>
          <a:p>
            <a:r>
              <a:rPr lang="en-US" dirty="0">
                <a:latin typeface="Varah "/>
                <a:cs typeface="Varah "/>
              </a:rPr>
              <a:t>Find something that helps you relax</a:t>
            </a:r>
          </a:p>
          <a:p>
            <a:r>
              <a:rPr lang="en-US" dirty="0">
                <a:latin typeface="Varah "/>
                <a:cs typeface="Varah "/>
              </a:rPr>
              <a:t>Take time to enjoy the moment and the environment around you</a:t>
            </a:r>
            <a:endParaRPr lang="en-US" dirty="0">
              <a:cs typeface="Varah "/>
            </a:endParaRPr>
          </a:p>
          <a:p>
            <a:endParaRPr lang="en-US" dirty="0">
              <a:cs typeface="Varah "/>
            </a:endParaRPr>
          </a:p>
        </p:txBody>
      </p:sp>
    </p:spTree>
    <p:extLst>
      <p:ext uri="{BB962C8B-B14F-4D97-AF65-F5344CB8AC3E}">
        <p14:creationId xmlns:p14="http://schemas.microsoft.com/office/powerpoint/2010/main" val="505409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23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13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76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914C0D-0775-4E6C-B28B-02CFC327E58A}"/>
              </a:ext>
            </a:extLst>
          </p:cNvPr>
          <p:cNvSpPr txBox="1"/>
          <p:nvPr/>
        </p:nvSpPr>
        <p:spPr>
          <a:xfrm>
            <a:off x="899592" y="3933056"/>
            <a:ext cx="1800200" cy="1477328"/>
          </a:xfrm>
          <a:prstGeom prst="rect">
            <a:avLst/>
          </a:prstGeom>
          <a:solidFill>
            <a:schemeClr val="bg1"/>
          </a:solidFill>
        </p:spPr>
        <p:txBody>
          <a:bodyPr wrap="square" rtlCol="0">
            <a:spAutoFit/>
          </a:bodyPr>
          <a:lstStyle/>
          <a:p>
            <a:r>
              <a:rPr lang="en-GB" sz="1400"/>
              <a:t>In England</a:t>
            </a:r>
          </a:p>
          <a:p>
            <a:r>
              <a:rPr lang="en-GB" sz="4800" b="1">
                <a:solidFill>
                  <a:srgbClr val="46AA97"/>
                </a:solidFill>
              </a:rPr>
              <a:t>4,912</a:t>
            </a:r>
          </a:p>
          <a:p>
            <a:r>
              <a:rPr lang="en-GB" sz="1400"/>
              <a:t>people took their own life in 2020</a:t>
            </a:r>
          </a:p>
        </p:txBody>
      </p:sp>
    </p:spTree>
    <p:extLst>
      <p:ext uri="{BB962C8B-B14F-4D97-AF65-F5344CB8AC3E}">
        <p14:creationId xmlns:p14="http://schemas.microsoft.com/office/powerpoint/2010/main" val="243010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BB01D6A3-A99A-47CF-8E19-9FFD59EAE9F6}"/>
              </a:ext>
            </a:extLst>
          </p:cNvPr>
          <p:cNvSpPr>
            <a:spLocks noGrp="1"/>
          </p:cNvSpPr>
          <p:nvPr>
            <p:ph type="body" sz="quarter" idx="10"/>
          </p:nvPr>
        </p:nvSpPr>
        <p:spPr>
          <a:xfrm>
            <a:off x="683568" y="618455"/>
            <a:ext cx="6768752" cy="865188"/>
          </a:xfrm>
        </p:spPr>
        <p:txBody>
          <a:bodyPr/>
          <a:lstStyle/>
          <a:p>
            <a:r>
              <a:rPr lang="en-US"/>
              <a:t>Your local branch</a:t>
            </a:r>
          </a:p>
        </p:txBody>
      </p:sp>
      <p:sp>
        <p:nvSpPr>
          <p:cNvPr id="10" name="Text Placeholder 2">
            <a:extLst>
              <a:ext uri="{FF2B5EF4-FFF2-40B4-BE49-F238E27FC236}">
                <a16:creationId xmlns:a16="http://schemas.microsoft.com/office/drawing/2014/main" id="{1385B8E7-79DD-42B7-84CC-B4874B6A66C8}"/>
              </a:ext>
            </a:extLst>
          </p:cNvPr>
          <p:cNvSpPr>
            <a:spLocks noGrp="1"/>
          </p:cNvSpPr>
          <p:nvPr>
            <p:ph type="body" sz="quarter" idx="11"/>
          </p:nvPr>
        </p:nvSpPr>
        <p:spPr>
          <a:xfrm>
            <a:off x="179512" y="1249899"/>
            <a:ext cx="5040560" cy="4990494"/>
          </a:xfrm>
        </p:spPr>
        <p:txBody>
          <a:bodyPr/>
          <a:lstStyle/>
          <a:p>
            <a:r>
              <a:rPr lang="en-GB"/>
              <a:t>Norwich Samaritans have been supporting Norwich and our surrounding footprint for 56 years.</a:t>
            </a:r>
          </a:p>
          <a:p>
            <a:r>
              <a:rPr lang="en-GB"/>
              <a:t>Every year, c.200 volunteers give over 25,000 hours to support those struggling to cope.</a:t>
            </a:r>
          </a:p>
          <a:p>
            <a:r>
              <a:rPr lang="en-GB"/>
              <a:t> In 2020, we:</a:t>
            </a:r>
          </a:p>
          <a:p>
            <a:pPr lvl="1">
              <a:buClr>
                <a:srgbClr val="002060"/>
              </a:buClr>
              <a:buFont typeface="Wingdings" panose="05000000000000000000" pitchFamily="2" charset="2"/>
              <a:buChar char="Ø"/>
            </a:pPr>
            <a:r>
              <a:rPr lang="en-GB"/>
              <a:t> </a:t>
            </a:r>
            <a:r>
              <a:rPr lang="en-GB" sz="2000">
                <a:solidFill>
                  <a:srgbClr val="004455"/>
                </a:solidFill>
                <a:latin typeface="Varah " panose="020B0604020202020204" charset="0"/>
                <a:cs typeface="Varah " panose="020B0604020202020204" charset="0"/>
              </a:rPr>
              <a:t>took over 18,000 calls for help</a:t>
            </a:r>
          </a:p>
          <a:p>
            <a:pPr lvl="1">
              <a:buClr>
                <a:srgbClr val="002060"/>
              </a:buClr>
              <a:buFont typeface="Wingdings" panose="05000000000000000000" pitchFamily="2" charset="2"/>
              <a:buChar char="Ø"/>
            </a:pPr>
            <a:r>
              <a:rPr lang="en-GB" sz="2000">
                <a:solidFill>
                  <a:srgbClr val="004455"/>
                </a:solidFill>
                <a:latin typeface="Varah " panose="020B0604020202020204" charset="0"/>
                <a:cs typeface="Varah " panose="020B0604020202020204" charset="0"/>
              </a:rPr>
              <a:t> spent 5½ thousand hours on the phone</a:t>
            </a:r>
          </a:p>
          <a:p>
            <a:pPr lvl="1">
              <a:buClr>
                <a:srgbClr val="002060"/>
              </a:buClr>
              <a:buFont typeface="Wingdings" panose="05000000000000000000" pitchFamily="2" charset="2"/>
              <a:buChar char="Ø"/>
            </a:pPr>
            <a:r>
              <a:rPr lang="en-GB" sz="2000">
                <a:solidFill>
                  <a:srgbClr val="004455"/>
                </a:solidFill>
                <a:latin typeface="Varah " panose="020B0604020202020204" charset="0"/>
                <a:cs typeface="Varah " panose="020B0604020202020204" charset="0"/>
              </a:rPr>
              <a:t> replied to nearly 3,000 emails</a:t>
            </a:r>
          </a:p>
          <a:p>
            <a:pPr lvl="1">
              <a:buClr>
                <a:srgbClr val="002060"/>
              </a:buClr>
              <a:buFont typeface="Wingdings" panose="05000000000000000000" pitchFamily="2" charset="2"/>
              <a:buChar char="Ø"/>
            </a:pPr>
            <a:r>
              <a:rPr lang="en-GB" sz="2000">
                <a:solidFill>
                  <a:srgbClr val="004455"/>
                </a:solidFill>
                <a:latin typeface="Varah " panose="020B0604020202020204" charset="0"/>
                <a:cs typeface="Varah " panose="020B0604020202020204" charset="0"/>
              </a:rPr>
              <a:t> took part in a national pilot for online chat </a:t>
            </a:r>
          </a:p>
        </p:txBody>
      </p:sp>
      <p:pic>
        <p:nvPicPr>
          <p:cNvPr id="11" name="Picture 10">
            <a:extLst>
              <a:ext uri="{FF2B5EF4-FFF2-40B4-BE49-F238E27FC236}">
                <a16:creationId xmlns:a16="http://schemas.microsoft.com/office/drawing/2014/main" id="{3799655C-2952-4E7D-BBB6-B838B61CE4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533247" y="1881963"/>
            <a:ext cx="4466183" cy="3349637"/>
          </a:xfrm>
          <a:prstGeom prst="rect">
            <a:avLst/>
          </a:prstGeom>
          <a:ln w="57150">
            <a:solidFill>
              <a:srgbClr val="92D050"/>
            </a:solidFill>
          </a:ln>
        </p:spPr>
      </p:pic>
    </p:spTree>
    <p:extLst>
      <p:ext uri="{BB962C8B-B14F-4D97-AF65-F5344CB8AC3E}">
        <p14:creationId xmlns:p14="http://schemas.microsoft.com/office/powerpoint/2010/main" val="28384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64AEEF-8D04-BD4F-BF89-8F74E548CBB4}"/>
              </a:ext>
            </a:extLst>
          </p:cNvPr>
          <p:cNvSpPr>
            <a:spLocks noGrp="1"/>
          </p:cNvSpPr>
          <p:nvPr>
            <p:ph type="body" sz="quarter" idx="10"/>
          </p:nvPr>
        </p:nvSpPr>
        <p:spPr/>
        <p:txBody>
          <a:bodyPr/>
          <a:lstStyle/>
          <a:p>
            <a:r>
              <a:rPr lang="en-US"/>
              <a:t>Your local branch</a:t>
            </a:r>
          </a:p>
        </p:txBody>
      </p:sp>
      <p:sp>
        <p:nvSpPr>
          <p:cNvPr id="3" name="Text Placeholder 2">
            <a:extLst>
              <a:ext uri="{FF2B5EF4-FFF2-40B4-BE49-F238E27FC236}">
                <a16:creationId xmlns:a16="http://schemas.microsoft.com/office/drawing/2014/main" id="{8CAB1E7B-31BF-DA47-B786-75744E73BA63}"/>
              </a:ext>
            </a:extLst>
          </p:cNvPr>
          <p:cNvSpPr>
            <a:spLocks noGrp="1"/>
          </p:cNvSpPr>
          <p:nvPr>
            <p:ph type="body" sz="quarter" idx="11"/>
          </p:nvPr>
        </p:nvSpPr>
        <p:spPr>
          <a:xfrm>
            <a:off x="179512" y="1760780"/>
            <a:ext cx="5040560" cy="1603440"/>
          </a:xfrm>
        </p:spPr>
        <p:txBody>
          <a:bodyPr lIns="91440" tIns="45720" rIns="91440" bIns="45720" anchor="t"/>
          <a:lstStyle/>
          <a:p>
            <a:pPr lvl="0"/>
            <a:r>
              <a:rPr lang="en-GB">
                <a:latin typeface="Varah "/>
                <a:cs typeface="Varah "/>
              </a:rPr>
              <a:t>As well as delivering our listening service, we support HMP Norwich and HMP Bure by training prisoners to provide emotional support to their peers.</a:t>
            </a:r>
          </a:p>
        </p:txBody>
      </p:sp>
      <p:pic>
        <p:nvPicPr>
          <p:cNvPr id="4" name="Picture 4" descr="A picture containing text, outdoor, store, shop&#10;&#10;Description automatically generated">
            <a:extLst>
              <a:ext uri="{FF2B5EF4-FFF2-40B4-BE49-F238E27FC236}">
                <a16:creationId xmlns:a16="http://schemas.microsoft.com/office/drawing/2014/main" id="{52205F05-7BDC-4E00-BBA9-E76B51320C74}"/>
              </a:ext>
            </a:extLst>
          </p:cNvPr>
          <p:cNvPicPr>
            <a:picLocks noChangeAspect="1"/>
          </p:cNvPicPr>
          <p:nvPr/>
        </p:nvPicPr>
        <p:blipFill rotWithShape="1">
          <a:blip r:embed="rId3"/>
          <a:srcRect t="11877" r="-383" b="14559"/>
          <a:stretch/>
        </p:blipFill>
        <p:spPr>
          <a:xfrm>
            <a:off x="5475913" y="3095538"/>
            <a:ext cx="2753712" cy="2017992"/>
          </a:xfrm>
          <a:prstGeom prst="rect">
            <a:avLst/>
          </a:prstGeom>
          <a:ln w="57150">
            <a:solidFill>
              <a:srgbClr val="92D050"/>
            </a:solidFill>
          </a:ln>
        </p:spPr>
      </p:pic>
      <p:pic>
        <p:nvPicPr>
          <p:cNvPr id="5" name="Picture 6" descr="A picture containing text, person, indoor&#10;&#10;Description automatically generated">
            <a:extLst>
              <a:ext uri="{FF2B5EF4-FFF2-40B4-BE49-F238E27FC236}">
                <a16:creationId xmlns:a16="http://schemas.microsoft.com/office/drawing/2014/main" id="{E1851415-3E51-438C-9536-0A97FEECE4DE}"/>
              </a:ext>
            </a:extLst>
          </p:cNvPr>
          <p:cNvPicPr>
            <a:picLocks noChangeAspect="1"/>
          </p:cNvPicPr>
          <p:nvPr/>
        </p:nvPicPr>
        <p:blipFill>
          <a:blip r:embed="rId4"/>
          <a:stretch>
            <a:fillRect/>
          </a:stretch>
        </p:blipFill>
        <p:spPr>
          <a:xfrm>
            <a:off x="2413932" y="4927311"/>
            <a:ext cx="2743200" cy="1596349"/>
          </a:xfrm>
          <a:prstGeom prst="rect">
            <a:avLst/>
          </a:prstGeom>
          <a:ln w="57150">
            <a:solidFill>
              <a:srgbClr val="92D050"/>
            </a:solidFill>
          </a:ln>
        </p:spPr>
      </p:pic>
      <p:pic>
        <p:nvPicPr>
          <p:cNvPr id="8" name="Picture 8" descr="A picture containing outdoor, grass, sky, tree&#10;&#10;Description automatically generated">
            <a:extLst>
              <a:ext uri="{FF2B5EF4-FFF2-40B4-BE49-F238E27FC236}">
                <a16:creationId xmlns:a16="http://schemas.microsoft.com/office/drawing/2014/main" id="{F335CCF6-FE9E-4936-AF58-938A4A07D048}"/>
              </a:ext>
            </a:extLst>
          </p:cNvPr>
          <p:cNvPicPr>
            <a:picLocks noChangeAspect="1"/>
          </p:cNvPicPr>
          <p:nvPr/>
        </p:nvPicPr>
        <p:blipFill>
          <a:blip r:embed="rId5"/>
          <a:stretch>
            <a:fillRect/>
          </a:stretch>
        </p:blipFill>
        <p:spPr>
          <a:xfrm>
            <a:off x="5475913" y="1854549"/>
            <a:ext cx="2743200" cy="862902"/>
          </a:xfrm>
          <a:prstGeom prst="rect">
            <a:avLst/>
          </a:prstGeom>
          <a:ln w="57150">
            <a:solidFill>
              <a:srgbClr val="92D050"/>
            </a:solidFill>
          </a:ln>
        </p:spPr>
      </p:pic>
      <p:sp>
        <p:nvSpPr>
          <p:cNvPr id="10" name="Text Placeholder 2">
            <a:extLst>
              <a:ext uri="{FF2B5EF4-FFF2-40B4-BE49-F238E27FC236}">
                <a16:creationId xmlns:a16="http://schemas.microsoft.com/office/drawing/2014/main" id="{B8538ED8-5116-4681-B0EF-268C5365C4D7}"/>
              </a:ext>
            </a:extLst>
          </p:cNvPr>
          <p:cNvSpPr txBox="1">
            <a:spLocks/>
          </p:cNvSpPr>
          <p:nvPr/>
        </p:nvSpPr>
        <p:spPr>
          <a:xfrm>
            <a:off x="195590" y="3664382"/>
            <a:ext cx="5040560" cy="1163018"/>
          </a:xfrm>
          <a:prstGeom prst="rect">
            <a:avLst/>
          </a:prstGeom>
        </p:spPr>
        <p:txBody>
          <a:bodyPr lIns="91440" tIns="45720" rIns="91440" bIns="45720" anchor="t"/>
          <a:lstStyle>
            <a:lvl1pPr marL="342900" indent="-342900" algn="l" defTabSz="914400" rtl="0" eaLnBrk="1" latinLnBrk="0" hangingPunct="1">
              <a:lnSpc>
                <a:spcPct val="100000"/>
              </a:lnSpc>
              <a:spcBef>
                <a:spcPts val="1000"/>
              </a:spcBef>
              <a:buFont typeface="Arial" panose="020B0604020202020204" pitchFamily="34" charset="0"/>
              <a:buChar char="•"/>
              <a:defRPr sz="2000" b="0" i="0" kern="1200">
                <a:solidFill>
                  <a:srgbClr val="004455"/>
                </a:solidFill>
                <a:latin typeface="Varah "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a:t>We also have two charity shops that help us to raise funds and awareness of our service in the local community. </a:t>
            </a:r>
            <a:endParaRPr lang="en-US"/>
          </a:p>
        </p:txBody>
      </p:sp>
    </p:spTree>
    <p:extLst>
      <p:ext uri="{BB962C8B-B14F-4D97-AF65-F5344CB8AC3E}">
        <p14:creationId xmlns:p14="http://schemas.microsoft.com/office/powerpoint/2010/main" val="191852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64AEEF-8D04-BD4F-BF89-8F74E548CBB4}"/>
              </a:ext>
            </a:extLst>
          </p:cNvPr>
          <p:cNvSpPr>
            <a:spLocks noGrp="1"/>
          </p:cNvSpPr>
          <p:nvPr>
            <p:ph type="body" sz="quarter" idx="10"/>
          </p:nvPr>
        </p:nvSpPr>
        <p:spPr/>
        <p:txBody>
          <a:bodyPr lIns="91440" tIns="45720" rIns="91440" bIns="45720" anchor="t"/>
          <a:lstStyle/>
          <a:p>
            <a:r>
              <a:rPr lang="en-US">
                <a:latin typeface="Varah"/>
              </a:rPr>
              <a:t>Outreach</a:t>
            </a:r>
            <a:endParaRPr lang="en-US"/>
          </a:p>
        </p:txBody>
      </p:sp>
      <p:pic>
        <p:nvPicPr>
          <p:cNvPr id="21" name="Picture 21">
            <a:extLst>
              <a:ext uri="{FF2B5EF4-FFF2-40B4-BE49-F238E27FC236}">
                <a16:creationId xmlns:a16="http://schemas.microsoft.com/office/drawing/2014/main" id="{7A07D362-5BF5-4BB1-A2C3-619F4861F749}"/>
              </a:ext>
            </a:extLst>
          </p:cNvPr>
          <p:cNvPicPr>
            <a:picLocks noChangeAspect="1"/>
          </p:cNvPicPr>
          <p:nvPr/>
        </p:nvPicPr>
        <p:blipFill>
          <a:blip r:embed="rId3"/>
          <a:stretch>
            <a:fillRect/>
          </a:stretch>
        </p:blipFill>
        <p:spPr>
          <a:xfrm>
            <a:off x="994227" y="1476594"/>
            <a:ext cx="2143125" cy="2143125"/>
          </a:xfrm>
          <a:prstGeom prst="rect">
            <a:avLst/>
          </a:prstGeom>
          <a:ln w="57150">
            <a:solidFill>
              <a:srgbClr val="84BD00"/>
            </a:solidFill>
          </a:ln>
        </p:spPr>
      </p:pic>
      <p:pic>
        <p:nvPicPr>
          <p:cNvPr id="22" name="Picture 22" descr="A picture containing text, person, indoor, computer&#10;&#10;Description automatically generated">
            <a:extLst>
              <a:ext uri="{FF2B5EF4-FFF2-40B4-BE49-F238E27FC236}">
                <a16:creationId xmlns:a16="http://schemas.microsoft.com/office/drawing/2014/main" id="{4FED8E98-73CB-4CA0-BFC8-9E49AAEE49DA}"/>
              </a:ext>
            </a:extLst>
          </p:cNvPr>
          <p:cNvPicPr>
            <a:picLocks noChangeAspect="1"/>
          </p:cNvPicPr>
          <p:nvPr/>
        </p:nvPicPr>
        <p:blipFill>
          <a:blip r:embed="rId4"/>
          <a:stretch>
            <a:fillRect/>
          </a:stretch>
        </p:blipFill>
        <p:spPr>
          <a:xfrm>
            <a:off x="4657987" y="2114026"/>
            <a:ext cx="2743200" cy="1371600"/>
          </a:xfrm>
          <a:prstGeom prst="rect">
            <a:avLst/>
          </a:prstGeom>
          <a:ln w="57150">
            <a:solidFill>
              <a:srgbClr val="84BD00"/>
            </a:solidFill>
          </a:ln>
        </p:spPr>
      </p:pic>
      <p:pic>
        <p:nvPicPr>
          <p:cNvPr id="23" name="Picture 23">
            <a:extLst>
              <a:ext uri="{FF2B5EF4-FFF2-40B4-BE49-F238E27FC236}">
                <a16:creationId xmlns:a16="http://schemas.microsoft.com/office/drawing/2014/main" id="{4224831A-72CC-4B5C-8D0B-8B018610C492}"/>
              </a:ext>
            </a:extLst>
          </p:cNvPr>
          <p:cNvPicPr>
            <a:picLocks noChangeAspect="1"/>
          </p:cNvPicPr>
          <p:nvPr/>
        </p:nvPicPr>
        <p:blipFill>
          <a:blip r:embed="rId5"/>
          <a:stretch>
            <a:fillRect/>
          </a:stretch>
        </p:blipFill>
        <p:spPr>
          <a:xfrm>
            <a:off x="4311941" y="4009957"/>
            <a:ext cx="2743200" cy="1942011"/>
          </a:xfrm>
          <a:prstGeom prst="rect">
            <a:avLst/>
          </a:prstGeom>
          <a:ln w="57150">
            <a:solidFill>
              <a:srgbClr val="84BD00"/>
            </a:solidFill>
          </a:ln>
        </p:spPr>
      </p:pic>
      <p:pic>
        <p:nvPicPr>
          <p:cNvPr id="24" name="Picture 24">
            <a:extLst>
              <a:ext uri="{FF2B5EF4-FFF2-40B4-BE49-F238E27FC236}">
                <a16:creationId xmlns:a16="http://schemas.microsoft.com/office/drawing/2014/main" id="{2B2E6856-F365-419B-8D05-CF039F552B02}"/>
              </a:ext>
            </a:extLst>
          </p:cNvPr>
          <p:cNvPicPr>
            <a:picLocks noChangeAspect="1"/>
          </p:cNvPicPr>
          <p:nvPr/>
        </p:nvPicPr>
        <p:blipFill>
          <a:blip r:embed="rId6"/>
          <a:stretch>
            <a:fillRect/>
          </a:stretch>
        </p:blipFill>
        <p:spPr>
          <a:xfrm>
            <a:off x="914400" y="4136034"/>
            <a:ext cx="2743200" cy="1543050"/>
          </a:xfrm>
          <a:prstGeom prst="rect">
            <a:avLst/>
          </a:prstGeom>
          <a:ln w="57150">
            <a:solidFill>
              <a:srgbClr val="84BD00"/>
            </a:solidFill>
          </a:ln>
        </p:spPr>
      </p:pic>
      <p:pic>
        <p:nvPicPr>
          <p:cNvPr id="3" name="Picture 3" descr="Company name&#10;&#10;Description automatically generated">
            <a:extLst>
              <a:ext uri="{FF2B5EF4-FFF2-40B4-BE49-F238E27FC236}">
                <a16:creationId xmlns:a16="http://schemas.microsoft.com/office/drawing/2014/main" id="{DAC6BBA0-46B6-45E5-8768-00AC97C8DE35}"/>
              </a:ext>
            </a:extLst>
          </p:cNvPr>
          <p:cNvPicPr>
            <a:picLocks noChangeAspect="1"/>
          </p:cNvPicPr>
          <p:nvPr/>
        </p:nvPicPr>
        <p:blipFill rotWithShape="1">
          <a:blip r:embed="rId7"/>
          <a:srcRect t="9317" r="-383" b="6930"/>
          <a:stretch/>
        </p:blipFill>
        <p:spPr>
          <a:xfrm>
            <a:off x="3871519" y="416685"/>
            <a:ext cx="2753712" cy="1409841"/>
          </a:xfrm>
          <a:prstGeom prst="rect">
            <a:avLst/>
          </a:prstGeom>
          <a:ln w="57150">
            <a:solidFill>
              <a:srgbClr val="92D050"/>
            </a:solidFill>
          </a:ln>
        </p:spPr>
      </p:pic>
    </p:spTree>
    <p:extLst>
      <p:ext uri="{BB962C8B-B14F-4D97-AF65-F5344CB8AC3E}">
        <p14:creationId xmlns:p14="http://schemas.microsoft.com/office/powerpoint/2010/main" val="201934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maritans rebrand highlights they are more than the 'listening service' |  CharityComms">
            <a:extLst>
              <a:ext uri="{FF2B5EF4-FFF2-40B4-BE49-F238E27FC236}">
                <a16:creationId xmlns:a16="http://schemas.microsoft.com/office/drawing/2014/main" id="{9628643E-C748-4E17-8ABB-AEEBDB0A86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008" y="620688"/>
            <a:ext cx="7392821"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885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64AEEF-8D04-BD4F-BF89-8F74E548CBB4}"/>
              </a:ext>
            </a:extLst>
          </p:cNvPr>
          <p:cNvSpPr>
            <a:spLocks noGrp="1"/>
          </p:cNvSpPr>
          <p:nvPr>
            <p:ph type="body" sz="quarter" idx="10"/>
          </p:nvPr>
        </p:nvSpPr>
        <p:spPr/>
        <p:txBody>
          <a:bodyPr lIns="91440" tIns="45720" rIns="91440" bIns="45720" anchor="t"/>
          <a:lstStyle/>
          <a:p>
            <a:r>
              <a:rPr lang="en-US">
                <a:latin typeface="Varah"/>
              </a:rPr>
              <a:t>A Samaritan’s shift</a:t>
            </a:r>
          </a:p>
        </p:txBody>
      </p:sp>
      <p:sp>
        <p:nvSpPr>
          <p:cNvPr id="7" name="Text Placeholder 2">
            <a:extLst>
              <a:ext uri="{FF2B5EF4-FFF2-40B4-BE49-F238E27FC236}">
                <a16:creationId xmlns:a16="http://schemas.microsoft.com/office/drawing/2014/main" id="{82310742-5FD7-4DA4-91B4-B8216B439C32}"/>
              </a:ext>
            </a:extLst>
          </p:cNvPr>
          <p:cNvSpPr>
            <a:spLocks noGrp="1"/>
          </p:cNvSpPr>
          <p:nvPr>
            <p:ph type="body" sz="quarter" idx="11"/>
          </p:nvPr>
        </p:nvSpPr>
        <p:spPr>
          <a:xfrm>
            <a:off x="179512" y="1711293"/>
            <a:ext cx="3437637" cy="4455697"/>
          </a:xfrm>
        </p:spPr>
        <p:txBody>
          <a:bodyPr lIns="91440" tIns="45720" rIns="91440" bIns="45720" anchor="t"/>
          <a:lstStyle/>
          <a:p>
            <a:r>
              <a:rPr lang="en-GB"/>
              <a:t>42 shifts a year, with 10 of these being night shifts</a:t>
            </a:r>
          </a:p>
          <a:p>
            <a:r>
              <a:rPr lang="en-GB"/>
              <a:t>3, 4 or 5 hours</a:t>
            </a:r>
          </a:p>
          <a:p>
            <a:r>
              <a:rPr lang="en-GB"/>
              <a:t>Always with at least one other, for support</a:t>
            </a:r>
          </a:p>
          <a:p>
            <a:r>
              <a:rPr lang="en-GB">
                <a:latin typeface="Varah "/>
                <a:cs typeface="Varah "/>
              </a:rPr>
              <a:t>Via: phone calls, emails and online chat </a:t>
            </a:r>
          </a:p>
          <a:p>
            <a:r>
              <a:rPr lang="en-GB">
                <a:latin typeface="Varah "/>
                <a:cs typeface="Varah "/>
              </a:rPr>
              <a:t>There is also an app:</a:t>
            </a:r>
            <a:endParaRPr lang="en-GB">
              <a:cs typeface="Varah " pitchFamily="2" charset="77"/>
            </a:endParaRPr>
          </a:p>
        </p:txBody>
      </p:sp>
      <p:pic>
        <p:nvPicPr>
          <p:cNvPr id="3" name="Picture 4" descr="A group of people posing for a photo&#10;&#10;Description automatically generated">
            <a:extLst>
              <a:ext uri="{FF2B5EF4-FFF2-40B4-BE49-F238E27FC236}">
                <a16:creationId xmlns:a16="http://schemas.microsoft.com/office/drawing/2014/main" id="{FC72AE1E-2FE2-48A8-9059-1A669DA1EB35}"/>
              </a:ext>
            </a:extLst>
          </p:cNvPr>
          <p:cNvPicPr>
            <a:picLocks noChangeAspect="1"/>
          </p:cNvPicPr>
          <p:nvPr/>
        </p:nvPicPr>
        <p:blipFill>
          <a:blip r:embed="rId3"/>
          <a:stretch>
            <a:fillRect/>
          </a:stretch>
        </p:blipFill>
        <p:spPr>
          <a:xfrm>
            <a:off x="4574097" y="1601811"/>
            <a:ext cx="2743200" cy="1829773"/>
          </a:xfrm>
          <a:prstGeom prst="rect">
            <a:avLst/>
          </a:prstGeom>
          <a:ln w="57150">
            <a:solidFill>
              <a:srgbClr val="92D050"/>
            </a:solidFill>
          </a:ln>
        </p:spPr>
      </p:pic>
      <p:pic>
        <p:nvPicPr>
          <p:cNvPr id="5" name="Picture 5">
            <a:extLst>
              <a:ext uri="{FF2B5EF4-FFF2-40B4-BE49-F238E27FC236}">
                <a16:creationId xmlns:a16="http://schemas.microsoft.com/office/drawing/2014/main" id="{F54F297F-EBBE-4046-BD44-54DF07B7F0FC}"/>
              </a:ext>
            </a:extLst>
          </p:cNvPr>
          <p:cNvPicPr>
            <a:picLocks noChangeAspect="1"/>
          </p:cNvPicPr>
          <p:nvPr/>
        </p:nvPicPr>
        <p:blipFill>
          <a:blip r:embed="rId4"/>
          <a:stretch>
            <a:fillRect/>
          </a:stretch>
        </p:blipFill>
        <p:spPr>
          <a:xfrm>
            <a:off x="4574097" y="3815942"/>
            <a:ext cx="2743200" cy="2057400"/>
          </a:xfrm>
          <a:prstGeom prst="rect">
            <a:avLst/>
          </a:prstGeom>
          <a:ln w="57150">
            <a:solidFill>
              <a:srgbClr val="92D050"/>
            </a:solidFill>
          </a:ln>
        </p:spPr>
      </p:pic>
    </p:spTree>
    <p:extLst>
      <p:ext uri="{BB962C8B-B14F-4D97-AF65-F5344CB8AC3E}">
        <p14:creationId xmlns:p14="http://schemas.microsoft.com/office/powerpoint/2010/main" val="171624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ontac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text slide - option 1">
  <a:themeElements>
    <a:clrScheme name="Samaritans colours">
      <a:dk1>
        <a:srgbClr val="000000"/>
      </a:dk1>
      <a:lt1>
        <a:srgbClr val="FFFFFF"/>
      </a:lt1>
      <a:dk2>
        <a:srgbClr val="115E67"/>
      </a:dk2>
      <a:lt2>
        <a:srgbClr val="FFFFFF"/>
      </a:lt2>
      <a:accent1>
        <a:srgbClr val="83BD00"/>
      </a:accent1>
      <a:accent2>
        <a:srgbClr val="00A589"/>
      </a:accent2>
      <a:accent3>
        <a:srgbClr val="00A861"/>
      </a:accent3>
      <a:accent4>
        <a:srgbClr val="FECB4E"/>
      </a:accent4>
      <a:accent5>
        <a:srgbClr val="FB7332"/>
      </a:accent5>
      <a:accent6>
        <a:srgbClr val="49AAB2"/>
      </a:accent6>
      <a:hlink>
        <a:srgbClr val="115E67"/>
      </a:hlink>
      <a:folHlink>
        <a:srgbClr val="00A8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text slide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o patter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amaritans at a gl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y what we do matt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DB31D24E5BB8429068DB6AE7171E49" ma:contentTypeVersion="10" ma:contentTypeDescription="Create a new document." ma:contentTypeScope="" ma:versionID="96250a93a69d5cdfd594d1d9c91408d3">
  <xsd:schema xmlns:xsd="http://www.w3.org/2001/XMLSchema" xmlns:xs="http://www.w3.org/2001/XMLSchema" xmlns:p="http://schemas.microsoft.com/office/2006/metadata/properties" xmlns:ns2="6a4cc3e0-1fa9-4037-b404-868824d3f832" xmlns:ns3="1cc34d93-010e-416f-a926-6ebf5cc077c2" targetNamespace="http://schemas.microsoft.com/office/2006/metadata/properties" ma:root="true" ma:fieldsID="7a49e6475d92d92692a25593a15b3685" ns2:_="" ns3:_="">
    <xsd:import namespace="6a4cc3e0-1fa9-4037-b404-868824d3f832"/>
    <xsd:import namespace="1cc34d93-010e-416f-a926-6ebf5cc07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cc3e0-1fa9-4037-b404-868824d3f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c34d93-010e-416f-a926-6ebf5cc077c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6EE67F-0F6D-4ADF-8453-F86226F71602}">
  <ds:schemaRefs>
    <ds:schemaRef ds:uri="1cc34d93-010e-416f-a926-6ebf5cc077c2"/>
    <ds:schemaRef ds:uri="6a4cc3e0-1fa9-4037-b404-868824d3f8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86A621-92CF-4CD7-B906-C4C33950C3FA}">
  <ds:schemaRefs>
    <ds:schemaRef ds:uri="94a8f08c-8028-4514-9c4d-ed0c96f8f3ce"/>
    <ds:schemaRef ds:uri="ea8bcd00-52bd-4f83-b20a-30bf08d7a9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A7BFB64-2F17-4B0D-8EB9-0E95384465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cover</Template>
  <TotalTime>0</TotalTime>
  <Words>1989</Words>
  <Application>Microsoft Office PowerPoint</Application>
  <PresentationFormat>On-screen Show (4:3)</PresentationFormat>
  <Paragraphs>225</Paragraphs>
  <Slides>26</Slides>
  <Notes>20</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26</vt:i4>
      </vt:variant>
    </vt:vector>
  </HeadingPairs>
  <TitlesOfParts>
    <vt:vector size="41" baseType="lpstr">
      <vt:lpstr>Arial</vt:lpstr>
      <vt:lpstr>Calibri</vt:lpstr>
      <vt:lpstr>Varah</vt:lpstr>
      <vt:lpstr>Varah </vt:lpstr>
      <vt:lpstr>Wingdings</vt:lpstr>
      <vt:lpstr>Cover slide</vt:lpstr>
      <vt:lpstr>Main text slide - option 1</vt:lpstr>
      <vt:lpstr>Main text slide - option 2</vt:lpstr>
      <vt:lpstr>7_Custom Design</vt:lpstr>
      <vt:lpstr>No pattern</vt:lpstr>
      <vt:lpstr>Samaritans at a glance</vt:lpstr>
      <vt:lpstr>Custom Design</vt:lpstr>
      <vt:lpstr>Why what we do matters</vt:lpstr>
      <vt:lpstr>Vision</vt:lpstr>
      <vt:lpstr>Contacts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Smith, Andrea</cp:lastModifiedBy>
  <cp:revision>174</cp:revision>
  <cp:lastPrinted>2021-04-20T09:15:18Z</cp:lastPrinted>
  <dcterms:created xsi:type="dcterms:W3CDTF">2018-09-05T08:36:28Z</dcterms:created>
  <dcterms:modified xsi:type="dcterms:W3CDTF">2022-03-08T10:29:21Z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0x0101006EDB31D24E5BB8429068DB6AE7171E49</vt:lpwstr>
  </property>
  <property fmtid="{D5CDD505-2E9C-101B-9397-08002B2CF9AE}" pid="3" name="Order">
    <vt:r8>5073800</vt:r8>
  </property>
</Properties>
</file>