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2" r:id="rId2"/>
    <p:sldId id="381" r:id="rId3"/>
    <p:sldId id="332" r:id="rId4"/>
    <p:sldId id="349" r:id="rId5"/>
    <p:sldId id="334" r:id="rId6"/>
    <p:sldId id="335" r:id="rId7"/>
    <p:sldId id="295" r:id="rId8"/>
    <p:sldId id="366" r:id="rId9"/>
    <p:sldId id="333" r:id="rId10"/>
    <p:sldId id="337" r:id="rId11"/>
    <p:sldId id="391" r:id="rId12"/>
    <p:sldId id="411" r:id="rId13"/>
    <p:sldId id="336" r:id="rId14"/>
    <p:sldId id="384" r:id="rId15"/>
    <p:sldId id="385" r:id="rId16"/>
    <p:sldId id="387" r:id="rId17"/>
    <p:sldId id="388" r:id="rId18"/>
    <p:sldId id="389" r:id="rId19"/>
    <p:sldId id="352" r:id="rId20"/>
    <p:sldId id="412" r:id="rId21"/>
    <p:sldId id="309" r:id="rId22"/>
    <p:sldId id="314" r:id="rId23"/>
    <p:sldId id="318" r:id="rId24"/>
    <p:sldId id="364" r:id="rId25"/>
    <p:sldId id="368" r:id="rId26"/>
    <p:sldId id="409" r:id="rId27"/>
    <p:sldId id="407" r:id="rId28"/>
    <p:sldId id="413" r:id="rId29"/>
    <p:sldId id="257" r:id="rId3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E14"/>
    <a:srgbClr val="002D62"/>
    <a:srgbClr val="72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637B58-EFCF-4BA1-9AF3-3402FE28E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328B1-07FB-41B2-9DF8-EEE659CB1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C4398-C166-47B5-AAB1-3FEC044FC8D0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183D9-D2C4-4206-ADBF-2AE8ACE79A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BDFFA-F278-4FBE-B25B-2ED8443ECF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2D457B4-1349-454C-9DEC-FFB06BAC69E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909933-C989-401C-A985-B67F816F2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19735-C6C4-4D69-BEE3-8ABD28A8B0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B93353-5B70-42DD-8A0D-F64A12EC243D}" type="datetimeFigureOut">
              <a:rPr lang="en-GB"/>
              <a:pPr>
                <a:defRPr/>
              </a:pPr>
              <a:t>16/09/2021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39B337-093D-4CCB-B556-2FF47EE44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20B04-554E-4F66-8917-C8D6ABD64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EF40C-AA0A-4DC0-B36E-7D92EA26B3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504B4-8281-4984-B65B-62FE69B97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DD7665-7EEE-46CD-92A0-52A0E7F5AEB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5FE375CA-FB36-47B3-AD3B-E42059A93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966210D7-DA4F-43D9-AC04-537E1B075F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904390B-49B5-4316-872F-5DD254613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21A8D-5736-4ECE-A36B-B4CB7F682CA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DF1C7A1-5D61-4BBB-B928-38448AF26F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30155C0-15A8-47CC-99A2-8F0E5483A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2E2EE35-A05D-4B74-9AE3-F3FB5CDF1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2038E3-3F3B-4548-AB15-101A2CA10DE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D08BD5B-3B90-4575-9EBE-D6BB24E5A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E39EB9C-771B-4408-8CAA-4AD90D0F7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59D547A-157B-4C2E-872D-4407E1EC3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A70B8-067E-4AD0-AB0B-ACC1D099903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4BE7601-6BAC-4794-9F68-570E4FF049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D1C820B-D970-4396-AA39-F988C0F49F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2425B43-0C3A-4014-B5B2-FD0E826E4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A89EBD-F23A-4704-A117-002B358C669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542B3F2-0996-4B01-A161-0ABB0BD3D8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78A1DC0-ADFB-4E04-AD86-1173A82C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68DE556-F993-406D-A576-57FDC2BD7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5A11EB-AD29-4362-BB94-6448DABC681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8C8B-0309-490F-A6BB-C6AFBAFF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2375-3DFF-4673-84CA-617D0600D0F0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0D4DD-560F-4E42-954B-EB1E479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1CC7B-6B42-4E10-A46F-B9F4BE13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08A8-1A23-47C8-9134-D7534E9A8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39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95FC-9571-4B3D-A456-AE73A65A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4CBE-8922-4A68-84FC-2911A699488D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0FC3-35AC-4B5D-B120-E2F7A643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9B26-2393-4AF6-B29E-059CB7E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82BDB-450B-402F-823F-1B15369814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759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671DB-D189-4160-87FA-756E6B7A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8A68-78C8-47DA-9307-D89612B827BC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4B830-92A9-4621-AD76-7DD05EEE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C3D01-C7AB-4026-8A33-0ACC4819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7C41F-7C7A-41EB-B95A-1B6B62E939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4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7886C-4C4F-49EF-B6C9-B093BD65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C765B-4B8E-4742-A52D-CF3E8D9C4746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C9DD-39A0-41BE-9C34-220460D9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F4E0-F4A9-4262-8550-AF6C19E4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E63A-CB7C-4C54-AED8-9DE12B7E56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A08B4-BCCF-4169-8FE8-FB7C4933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52E7-7AF3-4AFE-AE8C-4FF4B5204BF0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CF865-3E22-46B1-890F-FECC05A8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5C46-5B61-408C-8C7C-E956A596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14C9-40C4-4EF1-A38B-1A72B82592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62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B7BD73-E035-4AE9-9D9C-B3E02684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9A8C-2232-4E99-A70E-421F4604669B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2F323C-E694-4B78-AA1A-2372DE6A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D5A98D-E4D0-42E2-8C1F-80B0B33B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D88EA-D36C-420D-8D51-5AFD0B5EBA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81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52FA6D-BE9E-4272-9DCE-148A3785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40CC-0C01-46C4-972B-4BFB0268E48B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70AF62-3D54-43D0-B31A-E0E1B54D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166C4-9F9A-4BAC-B9A0-3426CE77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20EB0-3417-4C27-ADFF-5286F6FA11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04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3EF74AA-C72D-4E2A-BC80-7D56B6C0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1077-6292-4FBF-B8A1-841A1262CB67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13242D-49DA-4990-820E-688BACE9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E4F7EA-3277-44AF-96D6-590951F3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C5CB3-3229-450D-A785-5B2B50CFA1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53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C92716-CCE1-48F4-BF74-D4D20524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3133-7114-4A0C-8550-6D2765BDA4DD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BCA687-A94E-4FDD-AA1C-E3DC200C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6E6461-3B7D-49AF-8E61-66BC42EB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1CDA-99B1-4647-8399-F4F3962F1D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710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070567-ABB2-480E-9C69-C504574B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1A78-4C7A-4101-AAB3-D986FADCB96E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19405C-3E55-442F-8B6F-8D5BE4AE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91E61A-B957-4353-A3A9-02ED3D8C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27DE0-5A44-4DD8-B122-479E5A2CA8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198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059F3A-B70A-40D3-A9D0-0F3D48FC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12CC-922D-45EC-8A2F-E411CBB0DAF3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070053-720B-42E4-828F-7A256686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64048F-4393-4EB7-BD03-51863D5E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91B4E-3251-4306-9012-3DDAB2A9C2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54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:\Data\Publication\Collaboration (Norfolk Constabulary)\Internal templates\PowerpointSlide1.jpg">
            <a:extLst>
              <a:ext uri="{FF2B5EF4-FFF2-40B4-BE49-F238E27FC236}">
                <a16:creationId xmlns:a16="http://schemas.microsoft.com/office/drawing/2014/main" id="{88630055-7D93-413E-ABD1-B5037066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99F7A1D-1F47-4C58-83EE-386E34EB92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DDD724C-E1C3-4D9B-962E-B3D3F44440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59B8-A08C-42FF-8719-B884B5B00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A1E5B-DAF0-402A-A1E9-E075ECE45CAA}" type="datetimeFigureOut">
              <a:rPr lang="en-US"/>
              <a:pPr>
                <a:defRPr/>
              </a:pPr>
              <a:t>9/16/2021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0F4F-0B81-4E60-A6B1-AE9E528B8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D5E19-18DD-45E2-803B-743265F95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0F992D0-9AAF-4A57-B06F-4BBE9AECDD4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modern-slavery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www.unseenuk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theclewerinitiative.org/safecarwash" TargetMode="External"/><Relationship Id="rId7" Type="http://schemas.openxmlformats.org/officeDocument/2006/relationships/hyperlink" Target="https://policingslavery.co.uk/FirstResponderTraining/" TargetMode="External"/><Relationship Id="rId2" Type="http://schemas.openxmlformats.org/officeDocument/2006/relationships/hyperlink" Target="https://www.modernslaveryhelpline.org/about/unseen-ap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tgood.work/" TargetMode="External"/><Relationship Id="rId5" Type="http://schemas.openxmlformats.org/officeDocument/2006/relationships/hyperlink" Target="http://www.justgood.work/" TargetMode="External"/><Relationship Id="rId4" Type="http://schemas.openxmlformats.org/officeDocument/2006/relationships/hyperlink" Target="https://www.theclewerinitiative.org/news/2020/7/14/farm-work-welfare-app-a-new-app-to-tackle-modern-slavery-in-rural-areas" TargetMode="External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google.co.uk/url?sa=i&amp;rct=j&amp;q=&amp;esrc=s&amp;source=images&amp;cd=&amp;cad=rja&amp;uact=8&amp;ved=0ahUKEwjH9a2IgN_ZAhVJIsAKHQPQBBwQjRwIBg&amp;url=https%3A%2F%2Fblogs.richmondchristian.ca%2Fcsemke%2F2017%2F12%2F07%2Freport-card-questions%2F&amp;psig=AOvVaw3wxR05zKhU752g-H5JRCYU&amp;ust=15206766103620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CAcQjRxqFQoTCKGm7bHQssgCFQW-FAodQ3IMBA&amp;url=http%3A%2F%2Fukga.org%2Fengland%2FNorfolk%2F&amp;psig=AFQjCNGgClKr8NOnSkLK0YTX-ykhfbk0EA&amp;ust=14443851201727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url?sa=i&amp;rct=j&amp;q=&amp;esrc=s&amp;source=images&amp;cd=&amp;cad=rja&amp;uact=8&amp;ved=0CAcQjRxqFQoTCIPdr8_QssgCFcNdFAodc1AHKw&amp;url=http%3A%2F%2Fukga.org%2Fengland%2FSuffolk%2F&amp;psig=AFQjCNGgClKr8NOnSkLK0YTX-ykhfbk0EA&amp;ust=14443851201727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O:\Data\Publication\Collaboration (Norfolk Constabulary)\External templates\ExternalPowerpointSlide1.jpg">
            <a:extLst>
              <a:ext uri="{FF2B5EF4-FFF2-40B4-BE49-F238E27FC236}">
                <a16:creationId xmlns:a16="http://schemas.microsoft.com/office/drawing/2014/main" id="{9B15BE98-FC8B-4C83-AB69-AC90D455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-242888"/>
            <a:ext cx="97536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D7573BA8-70DA-4232-A251-460D3CF06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3716338"/>
            <a:ext cx="7905750" cy="18732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MODERN SLAVERY &amp; HUMAN TRAFFICKING </a:t>
            </a:r>
            <a:b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(Norfolk Adult Safeguarding Board)</a:t>
            </a:r>
          </a:p>
        </p:txBody>
      </p:sp>
      <p:sp>
        <p:nvSpPr>
          <p:cNvPr id="4100" name="TextBox 5">
            <a:extLst>
              <a:ext uri="{FF2B5EF4-FFF2-40B4-BE49-F238E27FC236}">
                <a16:creationId xmlns:a16="http://schemas.microsoft.com/office/drawing/2014/main" id="{3CDFE16A-C093-4598-B45E-B86979C0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582612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sym typeface="Arial" panose="020B0604020202020204" pitchFamily="34" charset="0"/>
              </a:rPr>
              <a:t>Mark ENGLISH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Human Trafficking  &amp; OCG Coordinator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BFBF08DF-2697-45F4-9897-6F2134C6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4102" name="Picture 7" descr="\\as-occ80u\users04$\LittenA\My Pictures\HT - not for sale and barcode.jpg">
            <a:extLst>
              <a:ext uri="{FF2B5EF4-FFF2-40B4-BE49-F238E27FC236}">
                <a16:creationId xmlns:a16="http://schemas.microsoft.com/office/drawing/2014/main" id="{E4768E5F-267C-4C51-A15F-B052451C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3050"/>
            <a:ext cx="4824413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498F248B-741F-464B-9483-79AD92CA4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66700"/>
            <a:ext cx="719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>
                <a:latin typeface="Arial" panose="020B0604020202020204" pitchFamily="34" charset="0"/>
              </a:rPr>
              <a:t>General Indicators</a:t>
            </a:r>
          </a:p>
        </p:txBody>
      </p:sp>
      <p:sp>
        <p:nvSpPr>
          <p:cNvPr id="13315" name="TextBox 10">
            <a:extLst>
              <a:ext uri="{FF2B5EF4-FFF2-40B4-BE49-F238E27FC236}">
                <a16:creationId xmlns:a16="http://schemas.microsoft.com/office/drawing/2014/main" id="{7D5A395A-FCC1-4D74-A6FB-AF8D632EB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412875"/>
            <a:ext cx="673258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>
                <a:latin typeface="Arial" panose="020B0604020202020204" pitchFamily="34" charset="0"/>
              </a:rPr>
              <a:t>Passport / ID documents held by someone else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latin typeface="Arial" panose="020B0604020202020204" pitchFamily="34" charset="0"/>
              </a:rPr>
              <a:t>Controlled over movement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latin typeface="Arial" panose="020B0604020202020204" pitchFamily="34" charset="0"/>
              </a:rPr>
              <a:t>Bonded to debt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latin typeface="Arial" panose="020B0604020202020204" pitchFamily="34" charset="0"/>
              </a:rPr>
              <a:t>Excessive working hours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>
                <a:latin typeface="Arial" panose="020B0604020202020204" pitchFamily="34" charset="0"/>
              </a:rPr>
              <a:t>No or little pay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Frequently moving to different locations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Not knowing address of where they work or live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Expression of fear or anxiety and withdrawn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Physical / sexual assault </a:t>
            </a:r>
            <a:r>
              <a:rPr lang="en-GB" altLang="en-US" sz="1800">
                <a:latin typeface="Arial" panose="020B0604020202020204" pitchFamily="34" charset="0"/>
              </a:rPr>
              <a:t>/ </a:t>
            </a:r>
            <a:r>
              <a:rPr lang="en-US" altLang="en-US" sz="1800">
                <a:latin typeface="Arial" panose="020B0604020202020204" pitchFamily="34" charset="0"/>
              </a:rPr>
              <a:t>psychological trauma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Highly distrustful of Police and Authorities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Poor or sub-standard living accommodation (HMO’s?)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Not registered with GP or school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The person acts as if instructed by another / scripted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Accompanied by chaperone / interpreter (why?)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CASH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5F4D4B24-28F9-4A37-8971-E682AB97C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3375"/>
            <a:ext cx="2314575" cy="107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>
            <a:extLst>
              <a:ext uri="{FF2B5EF4-FFF2-40B4-BE49-F238E27FC236}">
                <a16:creationId xmlns:a16="http://schemas.microsoft.com/office/drawing/2014/main" id="{204F3082-BE9C-4CA1-8462-B1B16D6FD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589088"/>
            <a:ext cx="2560638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DADF06F-8D89-4337-B80C-D601D048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u="sng"/>
              <a:t>Houses of Multiple Occupancy (HMO’s)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44DDAA3-8470-412B-922E-B5186B98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392613"/>
          </a:xfrm>
        </p:spPr>
        <p:txBody>
          <a:bodyPr/>
          <a:lstStyle/>
          <a:p>
            <a:r>
              <a:rPr lang="en-GB" altLang="en-US" sz="2800">
                <a:solidFill>
                  <a:srgbClr val="002060"/>
                </a:solidFill>
              </a:rPr>
              <a:t>An HMO is a place rented out to 5 or more families</a:t>
            </a:r>
          </a:p>
          <a:p>
            <a:r>
              <a:rPr lang="en-GB" altLang="en-US" sz="2800"/>
              <a:t>5 individuals can count as 5 families</a:t>
            </a:r>
          </a:p>
          <a:p>
            <a:r>
              <a:rPr lang="en-GB" altLang="en-US" sz="2800">
                <a:solidFill>
                  <a:srgbClr val="002060"/>
                </a:solidFill>
              </a:rPr>
              <a:t>All HMO’s must be registered with local council but many are not</a:t>
            </a:r>
          </a:p>
          <a:p>
            <a:r>
              <a:rPr lang="en-GB" altLang="en-US" sz="2800"/>
              <a:t>Known to be </a:t>
            </a:r>
            <a:r>
              <a:rPr lang="en-GB" altLang="en-US" sz="2800" u="sng"/>
              <a:t>potential</a:t>
            </a:r>
            <a:r>
              <a:rPr lang="en-GB" altLang="en-US" sz="2800"/>
              <a:t> places of exploitation / risk /criminality</a:t>
            </a:r>
          </a:p>
          <a:p>
            <a:r>
              <a:rPr lang="en-GB" altLang="en-US" sz="2800">
                <a:solidFill>
                  <a:srgbClr val="002060"/>
                </a:solidFill>
              </a:rPr>
              <a:t>Eg. Bed hopping (COVID) / poor sanitation/ unreasonable rent/ abstracting electricity / address for fraud</a:t>
            </a:r>
          </a:p>
          <a:p>
            <a:r>
              <a:rPr lang="en-GB" altLang="en-US" sz="2800"/>
              <a:t>Councils will deal if they know of suspected abuse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BD71EE4-B851-4D36-A2F2-9A79D9B71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0025"/>
            <a:ext cx="7772400" cy="863600"/>
          </a:xfrm>
        </p:spPr>
        <p:txBody>
          <a:bodyPr/>
          <a:lstStyle/>
          <a:p>
            <a:r>
              <a:rPr lang="en-GB" altLang="en-US" sz="3600" u="sng"/>
              <a:t>Lack of engagement; Why?</a:t>
            </a:r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56C76D58-6FE5-4434-92CD-5973EB21C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513"/>
            <a:ext cx="9144000" cy="458628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tx2"/>
                </a:solidFill>
              </a:rPr>
              <a:t>May not trust authorities; experience in home country of Police &amp; authorities may not be positive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tx1"/>
                </a:solidFill>
              </a:rPr>
              <a:t>May have been briefed against Police &amp; authorities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tx2"/>
                </a:solidFill>
              </a:rPr>
              <a:t>Think they are in trouble &amp; liable to arrest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tx1"/>
                </a:solidFill>
              </a:rPr>
              <a:t>Threats by exploiters?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tx2"/>
                </a:solidFill>
              </a:rPr>
              <a:t>Debt bondage; do they owe money? Are they being forced to pay it back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tx1"/>
                </a:solidFill>
              </a:rPr>
              <a:t>Cannot afford to be without income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tx2"/>
                </a:solidFill>
              </a:rPr>
              <a:t>Want to remain under Radar to stay after BREXIT?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3ECD4307-442C-4E98-A3A0-B078C5E7F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076700"/>
            <a:ext cx="15779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E032030-6047-4CDC-A833-40E0DF6CD131}"/>
              </a:ext>
            </a:extLst>
          </p:cNvPr>
          <p:cNvSpPr/>
          <p:nvPr/>
        </p:nvSpPr>
        <p:spPr>
          <a:xfrm>
            <a:off x="2752725" y="2582863"/>
            <a:ext cx="2968625" cy="11509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b="1" u="sng" dirty="0">
                <a:solidFill>
                  <a:srgbClr val="FF0000"/>
                </a:solidFill>
                <a:latin typeface="Arial" charset="0"/>
              </a:rPr>
              <a:t>Types of Modern Slavery</a:t>
            </a:r>
          </a:p>
        </p:txBody>
      </p:sp>
      <p:pic>
        <p:nvPicPr>
          <p:cNvPr id="14" name="Picture 4" title="Domestic Servitute">
            <a:extLst>
              <a:ext uri="{FF2B5EF4-FFF2-40B4-BE49-F238E27FC236}">
                <a16:creationId xmlns:a16="http://schemas.microsoft.com/office/drawing/2014/main" id="{56030867-9400-4E62-ADE2-28DBF12EEE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87" y="512894"/>
            <a:ext cx="2913387" cy="188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6DC37F1-5155-443F-8411-49FD999377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68892"/>
            <a:ext cx="1944216" cy="2711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AEAFC26A-AA6D-45C1-A8DD-F9F1BBD7B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89363"/>
            <a:ext cx="21637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72E5BB7-ABDC-423B-84E3-3E0A98096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12894"/>
            <a:ext cx="2088232" cy="2556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CEF07B6E-D860-43AD-9DA3-5CD0CECE1F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36694"/>
            <a:ext cx="3261171" cy="212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\\as-occ80u\users04$\LittenA\My Pictures\Compressed Photos\Cannabis Cultivation.jpg">
            <a:extLst>
              <a:ext uri="{FF2B5EF4-FFF2-40B4-BE49-F238E27FC236}">
                <a16:creationId xmlns:a16="http://schemas.microsoft.com/office/drawing/2014/main" id="{E039E587-5E72-4C78-AE43-0305ADF4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6" y="467316"/>
            <a:ext cx="3263563" cy="1973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0CA73E-781A-4AAD-884F-6B49BCA690BB}"/>
              </a:ext>
            </a:extLst>
          </p:cNvPr>
          <p:cNvSpPr txBox="1"/>
          <p:nvPr/>
        </p:nvSpPr>
        <p:spPr>
          <a:xfrm>
            <a:off x="198810" y="184342"/>
            <a:ext cx="2337665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Domestic Servitude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E7EDD3-25CC-4063-ABE2-32BBD27DCE83}"/>
              </a:ext>
            </a:extLst>
          </p:cNvPr>
          <p:cNvSpPr txBox="1"/>
          <p:nvPr/>
        </p:nvSpPr>
        <p:spPr>
          <a:xfrm>
            <a:off x="6753051" y="5295410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Forced </a:t>
            </a:r>
            <a:r>
              <a:rPr lang="en-US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Labour</a:t>
            </a:r>
            <a:endParaRPr lang="en-GB" dirty="0">
              <a:latin typeface="Arial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AF9745-0AB5-4ABD-8846-2FA08525DBBA}"/>
              </a:ext>
            </a:extLst>
          </p:cNvPr>
          <p:cNvSpPr txBox="1"/>
          <p:nvPr/>
        </p:nvSpPr>
        <p:spPr>
          <a:xfrm>
            <a:off x="3540274" y="5110744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Organ Harvesting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109F36-A41B-4330-B721-532521BA4FB4}"/>
              </a:ext>
            </a:extLst>
          </p:cNvPr>
          <p:cNvSpPr txBox="1"/>
          <p:nvPr/>
        </p:nvSpPr>
        <p:spPr>
          <a:xfrm>
            <a:off x="6681380" y="182806"/>
            <a:ext cx="239030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Sexual Exploitation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081F56-28AC-416C-968E-BFAD634A7AD7}"/>
              </a:ext>
            </a:extLst>
          </p:cNvPr>
          <p:cNvSpPr txBox="1"/>
          <p:nvPr/>
        </p:nvSpPr>
        <p:spPr>
          <a:xfrm>
            <a:off x="287524" y="2440555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Child Exploitation</a:t>
            </a:r>
            <a:endParaRPr lang="en-GB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FBE9FC-BC2A-4140-A8FC-4AE2BC8F2EB1}"/>
              </a:ext>
            </a:extLst>
          </p:cNvPr>
          <p:cNvSpPr txBox="1"/>
          <p:nvPr/>
        </p:nvSpPr>
        <p:spPr>
          <a:xfrm>
            <a:off x="4179472" y="2443346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Forced Criminality</a:t>
            </a:r>
            <a:endParaRPr lang="en-GB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0495" name="Slide Number Placeholder 2">
            <a:extLst>
              <a:ext uri="{FF2B5EF4-FFF2-40B4-BE49-F238E27FC236}">
                <a16:creationId xmlns:a16="http://schemas.microsoft.com/office/drawing/2014/main" id="{61629860-9D22-443C-BAED-5735F2A64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14A80A-4BBD-4279-B5C0-C93FC7429E19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7AD0307-75B1-484C-A625-9C7D2E9B4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720725"/>
          </a:xfrm>
        </p:spPr>
        <p:txBody>
          <a:bodyPr/>
          <a:lstStyle/>
          <a:p>
            <a:r>
              <a:rPr lang="en-GB" altLang="en-US"/>
              <a:t> </a:t>
            </a:r>
            <a:r>
              <a:rPr lang="en-GB" altLang="en-US" u="sng">
                <a:solidFill>
                  <a:srgbClr val="002060"/>
                </a:solidFill>
              </a:rPr>
              <a:t>Labour Exploitation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40D1C-F617-4D1D-A63C-8260F22F8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66838"/>
            <a:ext cx="9144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Anywhere where there is a need for temporary labour; </a:t>
            </a:r>
            <a:r>
              <a:rPr lang="en-GB" sz="2800" dirty="0" err="1">
                <a:solidFill>
                  <a:srgbClr val="002060"/>
                </a:solidFill>
              </a:rPr>
              <a:t>Eg</a:t>
            </a:r>
            <a:r>
              <a:rPr lang="en-GB" sz="2800" dirty="0">
                <a:solidFill>
                  <a:srgbClr val="002060"/>
                </a:solidFill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On the land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Factories (</a:t>
            </a:r>
            <a:r>
              <a:rPr lang="en-GB" sz="2800" dirty="0" err="1">
                <a:solidFill>
                  <a:srgbClr val="002060"/>
                </a:solidFill>
              </a:rPr>
              <a:t>inc.</a:t>
            </a:r>
            <a:r>
              <a:rPr lang="en-GB" sz="2800" dirty="0">
                <a:solidFill>
                  <a:srgbClr val="002060"/>
                </a:solidFill>
              </a:rPr>
              <a:t> food production)      </a:t>
            </a:r>
            <a:r>
              <a:rPr lang="en-GB" sz="2800" i="1" dirty="0">
                <a:solidFill>
                  <a:srgbClr val="FA0E14"/>
                </a:solidFill>
              </a:rPr>
              <a:t>COVID!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Car Washes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Nail bars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Construction (</a:t>
            </a:r>
            <a:r>
              <a:rPr lang="en-GB" sz="2800" dirty="0" err="1">
                <a:solidFill>
                  <a:srgbClr val="002060"/>
                </a:solidFill>
              </a:rPr>
              <a:t>inc.</a:t>
            </a:r>
            <a:r>
              <a:rPr lang="en-GB" sz="2800" dirty="0">
                <a:solidFill>
                  <a:srgbClr val="002060"/>
                </a:solidFill>
              </a:rPr>
              <a:t> paving)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Hospitality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2060"/>
                </a:solidFill>
              </a:rPr>
              <a:t>Restaurants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01D8F8B-8E2A-4683-B4AB-6AA08EBE64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336694"/>
            <a:ext cx="3261171" cy="212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A9A8997-C4D2-495A-9668-C627CFAB6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700"/>
            <a:ext cx="7772400" cy="1039813"/>
          </a:xfrm>
        </p:spPr>
        <p:txBody>
          <a:bodyPr/>
          <a:lstStyle/>
          <a:p>
            <a:r>
              <a:rPr lang="en-GB" altLang="en-US" u="sng"/>
              <a:t>Forced Criminality</a:t>
            </a:r>
          </a:p>
        </p:txBody>
      </p:sp>
      <p:sp>
        <p:nvSpPr>
          <p:cNvPr id="22531" name="Subtitle 2">
            <a:extLst>
              <a:ext uri="{FF2B5EF4-FFF2-40B4-BE49-F238E27FC236}">
                <a16:creationId xmlns:a16="http://schemas.microsoft.com/office/drawing/2014/main" id="{14E7BE4B-C150-4092-B80B-04AEAECB9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08050"/>
            <a:ext cx="9144000" cy="473075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1"/>
                </a:solidFill>
              </a:rPr>
              <a:t>County 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1"/>
                </a:solidFill>
              </a:rPr>
              <a:t>Cannabis cultivation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1"/>
                </a:solidFill>
              </a:rPr>
              <a:t>Benefit fraud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1"/>
                </a:solidFill>
              </a:rPr>
              <a:t>Shoplifting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1"/>
                </a:solidFill>
              </a:rPr>
              <a:t>Burglary &amp; thefts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1"/>
                </a:solidFill>
              </a:rPr>
              <a:t>Making off without payment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1"/>
                </a:solidFill>
              </a:rPr>
              <a:t>Begging (Big issue?)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chemeClr val="tx1"/>
                </a:solidFill>
              </a:rPr>
              <a:t>Forced marriage</a:t>
            </a:r>
          </a:p>
        </p:txBody>
      </p:sp>
      <p:pic>
        <p:nvPicPr>
          <p:cNvPr id="4" name="Picture 14" descr="\\as-occ80u\users04$\LittenA\My Pictures\Compressed Photos\Cannabis Cultivation.jpg">
            <a:extLst>
              <a:ext uri="{FF2B5EF4-FFF2-40B4-BE49-F238E27FC236}">
                <a16:creationId xmlns:a16="http://schemas.microsoft.com/office/drawing/2014/main" id="{C39C2F15-4DD5-4C65-9EDC-1B721D9E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350697"/>
            <a:ext cx="3263563" cy="1973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A43D4DD-D4C0-4A2A-9DCB-F72C26D3D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936625"/>
          </a:xfrm>
        </p:spPr>
        <p:txBody>
          <a:bodyPr/>
          <a:lstStyle/>
          <a:p>
            <a:r>
              <a:rPr lang="en-GB" altLang="en-US" u="sng">
                <a:solidFill>
                  <a:srgbClr val="002060"/>
                </a:solidFill>
              </a:rPr>
              <a:t>Sexual Exploitation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8A2E5-6097-4E54-9A67-4E3926FF4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" y="1125538"/>
            <a:ext cx="9036050" cy="451326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Much bigger problem today than before Internet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Not an offence to be a sex worker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Most transactions / advertisements on line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Legal advertising companies </a:t>
            </a:r>
            <a:r>
              <a:rPr lang="en-GB" dirty="0" err="1">
                <a:solidFill>
                  <a:srgbClr val="002060"/>
                </a:solidFill>
              </a:rPr>
              <a:t>inc.</a:t>
            </a:r>
            <a:r>
              <a:rPr lang="en-GB" dirty="0">
                <a:solidFill>
                  <a:srgbClr val="002060"/>
                </a:solidFill>
              </a:rPr>
              <a:t> Viva Street; Adult work; Gumtree etc….. all tastes catered for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Does not involve kerb crawling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Large profits to be made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Project PHOENIX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CF133C5-248D-4390-9A11-9447E7492F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428999"/>
            <a:ext cx="1403648" cy="2161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F2761AC-91F8-4C67-A595-62697F5F9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r>
              <a:rPr lang="en-GB" altLang="en-US" u="sng"/>
              <a:t>Domestic Servitude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91295-1285-44F0-853C-39C0873A7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513"/>
            <a:ext cx="9144000" cy="458628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Tend to find offenders within 3 main cultures;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Travellers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People from Indian Sub-continent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West African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But not just there; case in Norwich with white Norfolk offenders &amp; white Norfolk victim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4" name="Picture 4" title="Domestic Servitute">
            <a:extLst>
              <a:ext uri="{FF2B5EF4-FFF2-40B4-BE49-F238E27FC236}">
                <a16:creationId xmlns:a16="http://schemas.microsoft.com/office/drawing/2014/main" id="{0DE2D3BB-6DA7-4A48-A3B8-992A0F1848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621" y="2276872"/>
            <a:ext cx="2841379" cy="151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C28374E-F9E1-4DDD-803F-A3F5DC639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25538"/>
          </a:xfrm>
        </p:spPr>
        <p:txBody>
          <a:bodyPr/>
          <a:lstStyle/>
          <a:p>
            <a:r>
              <a:rPr lang="en-GB" altLang="en-US" u="sng">
                <a:solidFill>
                  <a:srgbClr val="002060"/>
                </a:solidFill>
              </a:rPr>
              <a:t>Organ Harvesting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93CDA-6D5B-463D-BFDF-365AA924C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1075"/>
            <a:ext cx="9144000" cy="46577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really problem in UK; only one known case in UK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kidneys……………….you can survive on one healthy kidney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 by obscenely rich abusing themselves and by desperation of very poor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dungeons in Pakistan!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BE6D7056-A162-44D0-B01D-D8D221190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05263"/>
            <a:ext cx="21637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AC79773-2FCA-45DE-90DF-E398B8BC7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060575"/>
          </a:xfrm>
        </p:spPr>
        <p:txBody>
          <a:bodyPr/>
          <a:lstStyle/>
          <a:p>
            <a:r>
              <a:rPr lang="en-GB" altLang="en-US"/>
              <a:t>The Four P’s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3A99C-6D1E-4E55-B49D-B458D3425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8" y="2205038"/>
            <a:ext cx="6400800" cy="31686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>
              <a:solidFill>
                <a:srgbClr val="0070C0"/>
              </a:solidFill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BADDEF0-3572-4726-9D37-FD77156E2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CBBCA2-67E7-4B66-B182-6ACB4D3F0DE0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1985F441-F2CE-41E9-8C48-50026570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825"/>
            <a:ext cx="14938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>
            <a:extLst>
              <a:ext uri="{FF2B5EF4-FFF2-40B4-BE49-F238E27FC236}">
                <a16:creationId xmlns:a16="http://schemas.microsoft.com/office/drawing/2014/main" id="{ADE959D8-12BF-410C-829D-65C5D716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644900"/>
            <a:ext cx="18351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>
            <a:extLst>
              <a:ext uri="{FF2B5EF4-FFF2-40B4-BE49-F238E27FC236}">
                <a16:creationId xmlns:a16="http://schemas.microsoft.com/office/drawing/2014/main" id="{C80FC031-1E4C-4FFE-B62E-D81B7422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84550"/>
            <a:ext cx="201612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5">
            <a:extLst>
              <a:ext uri="{FF2B5EF4-FFF2-40B4-BE49-F238E27FC236}">
                <a16:creationId xmlns:a16="http://schemas.microsoft.com/office/drawing/2014/main" id="{98540B71-3CBC-451A-967F-B5AB1C87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15888"/>
            <a:ext cx="1676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>
            <a:extLst>
              <a:ext uri="{FF2B5EF4-FFF2-40B4-BE49-F238E27FC236}">
                <a16:creationId xmlns:a16="http://schemas.microsoft.com/office/drawing/2014/main" id="{F9670FF9-13EA-4C71-B0B1-09EFDA1C34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625" y="1695450"/>
            <a:ext cx="3895725" cy="374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F24EDAB-B223-4D2E-84FE-C913B473E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742950"/>
          </a:xfrm>
        </p:spPr>
        <p:txBody>
          <a:bodyPr/>
          <a:lstStyle/>
          <a:p>
            <a:r>
              <a:rPr lang="en-GB" altLang="en-US"/>
              <a:t>The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07F4F-286E-47F5-9397-00F0DD702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" y="1484313"/>
            <a:ext cx="8064500" cy="415448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The basics; Overview &amp; a little law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Why do people become victims?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Signs to look out for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Where does it occur?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Help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400" i="1" dirty="0">
                <a:solidFill>
                  <a:srgbClr val="002060"/>
                </a:solidFill>
              </a:rPr>
              <a:t>Nb. I will be talking negatively about some people from different cultures; please recognise that this is about criminals within those cultures not those cultures themselves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FE6E9B4-19C0-4A8B-AD3D-731DA5D1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11138"/>
            <a:ext cx="2066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F2180158-4DA5-4C67-890A-DB005E2E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141663"/>
            <a:ext cx="15478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484C012-5215-4D96-81CC-9CBC9CFF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r>
              <a:rPr lang="en-GB" altLang="en-US"/>
              <a:t>4 P’s examples</a:t>
            </a:r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E0D31A64-1D64-4D01-A847-B84E004FA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513"/>
            <a:ext cx="9144000" cy="458628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good practise within businesses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 of OCG’s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knowledge of all partners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 sharing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 &amp; support victims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Referral Mechanism &amp; follow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Prosecute Offenders – all agencies powers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Seize criminal assets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60ADF087-C0F0-487D-B9D7-33CDBE82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1441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80AB51ED-3009-41B5-9F5C-F0905B47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6193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EA8E7038-B432-4FE9-8B2E-F52D2F7F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6700"/>
            <a:ext cx="7920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>
                <a:latin typeface="Arial" panose="020B0604020202020204" pitchFamily="34" charset="0"/>
              </a:rPr>
              <a:t>Victims of Trafficking &amp; Slavery</a:t>
            </a:r>
          </a:p>
        </p:txBody>
      </p:sp>
      <p:sp>
        <p:nvSpPr>
          <p:cNvPr id="28675" name="TextBox 10">
            <a:extLst>
              <a:ext uri="{FF2B5EF4-FFF2-40B4-BE49-F238E27FC236}">
                <a16:creationId xmlns:a16="http://schemas.microsoft.com/office/drawing/2014/main" id="{FF6CC5A4-ED9D-4DC9-AB71-6BFC8BCA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57338"/>
            <a:ext cx="673258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2400">
                <a:latin typeface="Arial" panose="020B0604020202020204" pitchFamily="34" charset="0"/>
              </a:rPr>
              <a:t>Victims may not realise they are being exploited</a:t>
            </a:r>
          </a:p>
          <a:p>
            <a:pPr>
              <a:spcAft>
                <a:spcPts val="1000"/>
              </a:spcAft>
            </a:pPr>
            <a:r>
              <a:rPr lang="en-US" altLang="en-US" sz="2400">
                <a:latin typeface="Arial" panose="020B0604020202020204" pitchFamily="34" charset="0"/>
              </a:rPr>
              <a:t>Victims can be prevented from revealing their experience to authorities, due to fear, shame, language barriers and a lack of opportunity to do so. </a:t>
            </a:r>
          </a:p>
          <a:p>
            <a:pPr>
              <a:spcAft>
                <a:spcPts val="1000"/>
              </a:spcAft>
            </a:pPr>
            <a:r>
              <a:rPr lang="en-US" altLang="en-US" sz="2400">
                <a:latin typeface="Arial" panose="020B0604020202020204" pitchFamily="34" charset="0"/>
              </a:rPr>
              <a:t>It can take time for a person to feel safe enough to open up about their experiences</a:t>
            </a:r>
            <a:endParaRPr lang="en-GB" altLang="en-US" sz="210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182D25-45B4-48B4-9DF9-34FF5539C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02" y="1591390"/>
            <a:ext cx="2017378" cy="275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BECB5C49-6723-4C03-8C7A-6155EEBB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" y="115888"/>
            <a:ext cx="6551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u="sng">
                <a:latin typeface="Arial" panose="020B0604020202020204" pitchFamily="34" charset="0"/>
              </a:rPr>
              <a:t>    </a:t>
            </a:r>
            <a:r>
              <a:rPr lang="en-GB" altLang="en-US" sz="3600" b="1">
                <a:latin typeface="Arial" panose="020B0604020202020204" pitchFamily="34" charset="0"/>
              </a:rPr>
              <a:t>        </a:t>
            </a:r>
            <a:r>
              <a:rPr lang="en-GB" altLang="en-US" sz="3600" b="1" u="sng">
                <a:latin typeface="Arial" panose="020B0604020202020204" pitchFamily="34" charset="0"/>
              </a:rPr>
              <a:t>Victim Focused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4091BB-A507-4205-8D2B-53CA07EC8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68960"/>
            <a:ext cx="2339752" cy="243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A48269E9-97C7-4E98-9D25-2FDDF4828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887095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spcBef>
                <a:spcPct val="0"/>
              </a:spcBef>
              <a:buFont typeface="Arial" charset="0"/>
              <a:buNone/>
              <a:defRPr/>
            </a:pPr>
            <a:endParaRPr lang="en-US" sz="2000" u="sng" dirty="0">
              <a:latin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u="sng" dirty="0">
                <a:latin typeface="Arial" panose="020B0604020202020204" pitchFamily="34" charset="0"/>
              </a:rPr>
              <a:t>PRIORITY - THE WELFARE OF VICTIMS: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</a:rPr>
              <a:t>Removal and safeguarding of the victim is the primary objective. 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•"/>
              <a:defRPr/>
            </a:pPr>
            <a:endParaRPr lang="en-US" sz="2000" u="sng" dirty="0">
              <a:latin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u="sng" dirty="0">
                <a:latin typeface="Arial" panose="020B0604020202020204" pitchFamily="34" charset="0"/>
              </a:rPr>
              <a:t>SECONDARY AIM – </a:t>
            </a:r>
          </a:p>
          <a:p>
            <a:pPr marL="342900" lvl="1" indent="-342900">
              <a:spcBef>
                <a:spcPct val="0"/>
              </a:spcBef>
              <a:defRPr/>
            </a:pPr>
            <a:r>
              <a:rPr lang="en-US" sz="2000" dirty="0">
                <a:latin typeface="Arial" panose="020B0604020202020204" pitchFamily="34" charset="0"/>
              </a:rPr>
              <a:t>The Prosecution of offenders</a:t>
            </a:r>
          </a:p>
          <a:p>
            <a:pPr marL="342900" lvl="1" indent="-342900">
              <a:spcBef>
                <a:spcPct val="0"/>
              </a:spcBef>
              <a:defRPr/>
            </a:pPr>
            <a:endParaRPr 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b="1" u="sng" dirty="0">
                <a:latin typeface="Arial" charset="0"/>
              </a:rPr>
              <a:t>DO (Good Practice): </a:t>
            </a:r>
          </a:p>
          <a:p>
            <a:pPr marL="342900" indent="-342900">
              <a:defRPr/>
            </a:pPr>
            <a:r>
              <a:rPr lang="en-GB" sz="2000" dirty="0">
                <a:latin typeface="Arial" panose="020B0604020202020204" pitchFamily="34" charset="0"/>
              </a:rPr>
              <a:t>Think victim care and protection</a:t>
            </a:r>
          </a:p>
          <a:p>
            <a:pPr marL="342900" indent="-342900">
              <a:defRPr/>
            </a:pPr>
            <a:r>
              <a:rPr lang="en-GB" sz="2000" dirty="0">
                <a:latin typeface="Arial" panose="020B0604020202020204" pitchFamily="34" charset="0"/>
              </a:rPr>
              <a:t>Try to make the victim feel safe and supported</a:t>
            </a:r>
          </a:p>
          <a:p>
            <a:pPr marL="342900" indent="-342900">
              <a:defRPr/>
            </a:pPr>
            <a:r>
              <a:rPr lang="en-GB" sz="2000" dirty="0">
                <a:latin typeface="Arial" panose="020B0604020202020204" pitchFamily="34" charset="0"/>
              </a:rPr>
              <a:t>Try to dispel fears of the Police or authorities</a:t>
            </a:r>
          </a:p>
          <a:p>
            <a:pPr marL="342900" indent="-342900">
              <a:defRPr/>
            </a:pPr>
            <a:r>
              <a:rPr lang="en-GB" sz="2000" dirty="0">
                <a:latin typeface="Arial" panose="020B0604020202020204" pitchFamily="34" charset="0"/>
              </a:rPr>
              <a:t>Establish Trust and Rapport with the victim</a:t>
            </a:r>
          </a:p>
          <a:p>
            <a:pPr marL="342900" indent="-342900">
              <a:defRPr/>
            </a:pPr>
            <a:r>
              <a:rPr lang="en-GB" sz="2000" dirty="0">
                <a:latin typeface="Arial" panose="020B0604020202020204" pitchFamily="34" charset="0"/>
              </a:rPr>
              <a:t>Accept everything at face value</a:t>
            </a:r>
          </a:p>
          <a:p>
            <a:pPr marL="0" lvl="1" indent="0">
              <a:spcBef>
                <a:spcPct val="0"/>
              </a:spcBef>
              <a:buFont typeface="Arial" charset="0"/>
              <a:buNone/>
              <a:defRPr/>
            </a:pPr>
            <a:endParaRPr lang="en-GB" sz="2400" dirty="0">
              <a:latin typeface="Arial" panose="020B0604020202020204" pitchFamily="34" charset="0"/>
            </a:endParaRP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9B21EB23-4877-4745-889B-A01A104A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2250"/>
            <a:ext cx="16557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16938C04-2911-497D-B098-11A712304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856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>
                <a:latin typeface="Arial" panose="020B0604020202020204" pitchFamily="34" charset="0"/>
              </a:rPr>
              <a:t>National Referral Mechanism (NRM)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11ADE49-F02A-4108-8B8A-81BB92D93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1177925"/>
            <a:ext cx="9175750" cy="44275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sz="2000">
                <a:latin typeface="Arial" panose="020B0604020202020204" pitchFamily="34" charset="0"/>
              </a:rPr>
              <a:t>The NRM is a </a:t>
            </a:r>
            <a:r>
              <a:rPr lang="en-US" altLang="en-US" sz="2000" b="1">
                <a:latin typeface="Arial" panose="020B0604020202020204" pitchFamily="34" charset="0"/>
              </a:rPr>
              <a:t>NATIONAL</a:t>
            </a:r>
            <a:r>
              <a:rPr lang="en-US" altLang="en-US" sz="2000">
                <a:latin typeface="Arial" panose="020B0604020202020204" pitchFamily="34" charset="0"/>
              </a:rPr>
              <a:t> framework for identifying victims of modern slavery / human trafficking and ensuring they receive the appropriate protection and support.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sz="2000">
                <a:latin typeface="Arial" panose="020B0604020202020204" pitchFamily="34" charset="0"/>
              </a:rPr>
              <a:t>Support within the NRM is mandatory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2000">
                <a:latin typeface="Arial" panose="020B0604020202020204" pitchFamily="34" charset="0"/>
              </a:rPr>
              <a:t>The Modern Slavery Human Trafficking Unit (formally UK Human Trafficking Centre) at the National Crime Agency (NCA) receives the NRM forms for assessment. 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2000">
                <a:latin typeface="Arial" panose="020B0604020202020204" pitchFamily="34" charset="0"/>
              </a:rPr>
              <a:t>The MSHTU 24 hour 7 days a week on call Tactical Advisors can assist officers in referring victims. 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2000" b="1">
                <a:latin typeface="Arial" panose="020B0604020202020204" pitchFamily="34" charset="0"/>
              </a:rPr>
              <a:t>Adult MUST consent to be referred </a:t>
            </a:r>
            <a:r>
              <a:rPr lang="en-GB" altLang="en-US" sz="2000">
                <a:latin typeface="Arial" panose="020B0604020202020204" pitchFamily="34" charset="0"/>
              </a:rPr>
              <a:t>(if no consent, then Duty to Notify mechanism must be used – see later)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2000" b="1">
                <a:latin typeface="Arial" panose="020B0604020202020204" pitchFamily="34" charset="0"/>
              </a:rPr>
              <a:t>No consent is required to refer a child (under 18 years)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069A6AD6-7F11-4CE0-A62D-23E47473A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856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>
                <a:latin typeface="Arial" panose="020B0604020202020204" pitchFamily="34" charset="0"/>
              </a:rPr>
              <a:t>National Referral Mechanism (NRM)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5BFE6F3-D3F7-449B-A63A-866006F9D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1052513"/>
            <a:ext cx="9175750" cy="47752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GB" altLang="en-US" sz="2000" b="1" u="sng" dirty="0">
                <a:latin typeface="Arial" charset="0"/>
                <a:cs typeface="Arial" charset="0"/>
              </a:rPr>
              <a:t>First responders: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Police forces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UK Border Agency (The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UK Visas &amp; Immigration and Border Force)</a:t>
            </a:r>
          </a:p>
          <a:p>
            <a:pPr>
              <a:defRPr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Gangmasters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Labour Abuse Authority (GLAA)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Local Authorities </a:t>
            </a: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Listed Charities (Salvation Army, Poppy Project, Migrant Help,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Medaille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Trust,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Kalayaan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Barnardos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Unseen, NSPCC (CTAC))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Single Competent Authority: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until recently two agencies as below;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Modern Slavery Human Trafficking Unit at National Crime Agency (referrals from the police, local authorities and NGOs)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Home Office Immigration and Visas (referrals identified as part of the immigration process or asylum claim)</a:t>
            </a:r>
          </a:p>
          <a:p>
            <a:pPr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Now one agency</a:t>
            </a:r>
            <a:endParaRPr lang="en-GB" altLang="en-US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0B785A6-7004-4B51-B78D-F4231AA0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Duty to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3E95F-773F-48F1-A1D6-AC9CBEB6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797300"/>
          </a:xfrm>
        </p:spPr>
        <p:txBody>
          <a:bodyPr/>
          <a:lstStyle/>
          <a:p>
            <a:r>
              <a:rPr lang="en-GB" altLang="en-US" sz="2800"/>
              <a:t>Since 1st November 2015 public authorities have a duty to report all potential victims of Modern Slavery to Home Office either;</a:t>
            </a:r>
          </a:p>
          <a:p>
            <a:r>
              <a:rPr lang="en-GB" altLang="en-US" sz="2800"/>
              <a:t>By NRM mechanism</a:t>
            </a:r>
          </a:p>
          <a:p>
            <a:r>
              <a:rPr lang="en-GB" altLang="en-US" sz="2800"/>
              <a:t>Or Duty To Report process</a:t>
            </a:r>
          </a:p>
          <a:p>
            <a:r>
              <a:rPr lang="en-GB" altLang="en-US" sz="2800"/>
              <a:t>This occurs where it is believed an </a:t>
            </a:r>
            <a:r>
              <a:rPr lang="en-GB" altLang="en-US" sz="2800" b="1"/>
              <a:t>adult</a:t>
            </a:r>
            <a:r>
              <a:rPr lang="en-GB" altLang="en-US" sz="2800"/>
              <a:t> is victim of Modern Slavery &amp; declines to enter NRM</a:t>
            </a:r>
          </a:p>
          <a:p>
            <a:r>
              <a:rPr lang="en-GB" altLang="en-US" sz="2800" i="1"/>
              <a:t>NB. Under 18’s; classified as children automatically entered into NRM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A995CE64-CBE5-496D-9316-98F51902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066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9B3E6724-5906-4505-A8C0-5D645E2ED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88913"/>
            <a:ext cx="655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u="sng">
                <a:latin typeface="Arial" panose="020B0604020202020204" pitchFamily="34" charset="0"/>
              </a:rPr>
              <a:t>Assistance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7E28E88-5941-4D27-8691-2E811AD06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941388"/>
            <a:ext cx="867092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600"/>
              </a:spcAft>
              <a:buFont typeface="Calibri" pitchFamily="34" charset="0"/>
              <a:buAutoNum type="arabicPeriod"/>
              <a:defRPr/>
            </a:pPr>
            <a:r>
              <a:rPr lang="en-GB" altLang="en-US" sz="1800" b="1" dirty="0">
                <a:latin typeface="Arial" panose="020B0604020202020204" pitchFamily="34" charset="0"/>
              </a:rPr>
              <a:t>Threat to life; </a:t>
            </a:r>
            <a:r>
              <a:rPr lang="en-GB" altLang="en-US" sz="2000" b="1" dirty="0">
                <a:latin typeface="Arial" panose="020B0604020202020204" pitchFamily="34" charset="0"/>
              </a:rPr>
              <a:t>999 </a:t>
            </a:r>
          </a:p>
          <a:p>
            <a:pPr>
              <a:spcBef>
                <a:spcPct val="0"/>
              </a:spcBef>
              <a:spcAft>
                <a:spcPts val="1600"/>
              </a:spcAft>
              <a:buFont typeface="Calibri" pitchFamily="34" charset="0"/>
              <a:buAutoNum type="arabicPeriod"/>
              <a:defRPr/>
            </a:pPr>
            <a:r>
              <a:rPr lang="en-GB" altLang="en-US" sz="1800" b="1" dirty="0">
                <a:latin typeface="Arial" panose="020B0604020202020204" pitchFamily="34" charset="0"/>
              </a:rPr>
              <a:t>National Helpline run by UNSEEN </a:t>
            </a:r>
            <a:r>
              <a:rPr lang="en-GB" altLang="en-US" sz="1800" dirty="0">
                <a:latin typeface="Arial" panose="020B0604020202020204" pitchFamily="34" charset="0"/>
              </a:rPr>
              <a:t>:</a:t>
            </a:r>
            <a:r>
              <a:rPr lang="en-GB" altLang="en-US" sz="1800" b="1" dirty="0">
                <a:latin typeface="Arial" panose="020B0604020202020204" pitchFamily="34" charset="0"/>
              </a:rPr>
              <a:t>	</a:t>
            </a:r>
            <a:r>
              <a:rPr lang="en-GB" altLang="en-US" sz="2800" b="1" u="sng" dirty="0">
                <a:latin typeface="Arial" panose="020B0604020202020204" pitchFamily="34" charset="0"/>
              </a:rPr>
              <a:t>0800 0121 700</a:t>
            </a:r>
            <a:r>
              <a:rPr lang="en-GB" altLang="en-US" sz="2800" b="1" dirty="0">
                <a:latin typeface="Arial" panose="020B0604020202020204" pitchFamily="34" charset="0"/>
              </a:rPr>
              <a:t>                 </a:t>
            </a:r>
            <a:r>
              <a:rPr lang="en-GB" altLang="en-US" sz="1800" dirty="0">
                <a:latin typeface="Arial" panose="020B0604020202020204" pitchFamily="34" charset="0"/>
                <a:hlinkClick r:id="rId2"/>
              </a:rPr>
              <a:t>https://www.unseenuk.org/</a:t>
            </a:r>
            <a:endParaRPr lang="en-GB" altLang="en-US" sz="1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1600"/>
              </a:spcAft>
              <a:buFont typeface="Arial" charset="0"/>
              <a:buNone/>
              <a:defRPr/>
            </a:pPr>
            <a:r>
              <a:rPr lang="en-GB" altLang="en-US" sz="1800" i="1" dirty="0">
                <a:latin typeface="Arial" panose="020B0604020202020204" pitchFamily="34" charset="0"/>
              </a:rPr>
              <a:t>Nb. This helpline is for anybody; obviously victims, but can be used by professionals to seek advice. All operatives have 6 weeks training before they are allowed to answer the phone &amp; have extensive knowledge of options for victims available. They also have a useful resource centre. Highly recommended.</a:t>
            </a:r>
          </a:p>
          <a:p>
            <a:pPr marL="0" indent="0">
              <a:spcBef>
                <a:spcPct val="0"/>
              </a:spcBef>
              <a:spcAft>
                <a:spcPts val="1600"/>
              </a:spcAft>
              <a:buFont typeface="Arial" charset="0"/>
              <a:buNone/>
              <a:defRPr/>
            </a:pPr>
            <a:r>
              <a:rPr lang="en-GB" altLang="en-US" sz="1800" b="1" dirty="0">
                <a:latin typeface="Arial" panose="020B0604020202020204" pitchFamily="34" charset="0"/>
              </a:rPr>
              <a:t>2. Modern Slavery Website:          </a:t>
            </a:r>
            <a:r>
              <a:rPr lang="en-GB" altLang="en-US" sz="1800" dirty="0">
                <a:solidFill>
                  <a:srgbClr val="002D62"/>
                </a:solidFill>
                <a:latin typeface="Arial" panose="020B0604020202020204" pitchFamily="34" charset="0"/>
                <a:hlinkClick r:id="rId3"/>
              </a:rPr>
              <a:t>https://www.gov.uk/government/collections/modern-slavery</a:t>
            </a:r>
            <a:endParaRPr lang="en-GB" altLang="en-US" sz="1800" dirty="0">
              <a:solidFill>
                <a:srgbClr val="002D62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1600"/>
              </a:spcAft>
              <a:buFont typeface="Arial" charset="0"/>
              <a:buNone/>
              <a:defRPr/>
            </a:pPr>
            <a:r>
              <a:rPr lang="en-GB" altLang="en-US" sz="1800" b="1" dirty="0">
                <a:latin typeface="Arial" panose="020B0604020202020204" pitchFamily="34" charset="0"/>
              </a:rPr>
              <a:t>3. Salvation Army confidential helpline;  </a:t>
            </a:r>
            <a:r>
              <a:rPr lang="en-GB" sz="1800" b="1" dirty="0">
                <a:latin typeface="Arial" panose="020B0604020202020204" pitchFamily="34" charset="0"/>
              </a:rPr>
              <a:t>0300 303 8151 </a:t>
            </a:r>
            <a:endParaRPr lang="en-GB" altLang="en-US" sz="1800" b="1" dirty="0">
              <a:latin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en-US" sz="1800" b="1" dirty="0">
                <a:latin typeface="Arial" panose="020B0604020202020204" pitchFamily="34" charset="0"/>
              </a:rPr>
              <a:t>4.                                                             </a:t>
            </a:r>
            <a:r>
              <a:rPr lang="en-GB" sz="1800" dirty="0">
                <a:latin typeface="Arial" panose="020B0604020202020204" pitchFamily="34" charset="0"/>
              </a:rPr>
              <a:t>www.crimestoppers-uk.org/‎</a:t>
            </a:r>
          </a:p>
          <a:p>
            <a:pPr marL="0" indent="0">
              <a:buFont typeface="Arial" charset="0"/>
              <a:buNone/>
              <a:defRPr/>
            </a:pPr>
            <a:endParaRPr lang="en-GB" sz="1600" dirty="0">
              <a:latin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77F68CF-E642-46EE-B3AB-C08180790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91970D11-5500-4016-9637-BA681014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933825"/>
            <a:ext cx="14208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>
            <a:extLst>
              <a:ext uri="{FF2B5EF4-FFF2-40B4-BE49-F238E27FC236}">
                <a16:creationId xmlns:a16="http://schemas.microsoft.com/office/drawing/2014/main" id="{EFDC521B-7FD8-444D-8C73-B7399E89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27352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>
            <a:extLst>
              <a:ext uri="{FF2B5EF4-FFF2-40B4-BE49-F238E27FC236}">
                <a16:creationId xmlns:a16="http://schemas.microsoft.com/office/drawing/2014/main" id="{47DB765F-B822-40E7-9B91-45195A12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916113"/>
            <a:ext cx="1587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>
            <a:extLst>
              <a:ext uri="{FF2B5EF4-FFF2-40B4-BE49-F238E27FC236}">
                <a16:creationId xmlns:a16="http://schemas.microsoft.com/office/drawing/2014/main" id="{AAA5D035-E7AE-4FD0-A88C-511D17FB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9850"/>
            <a:ext cx="8397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442EDC2-C0D2-45EA-903E-3C25F8D8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720725"/>
          </a:xfrm>
        </p:spPr>
        <p:txBody>
          <a:bodyPr/>
          <a:lstStyle/>
          <a:p>
            <a:r>
              <a:rPr lang="en-GB" altLang="en-US" sz="3200" b="1" u="sng"/>
              <a:t>Further Guidance &amp; Assistance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D81E5-BD6A-45DA-854A-01379579C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981075"/>
            <a:ext cx="7918450" cy="462121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</a:rPr>
              <a:t>UNSEEN’S Modern Slavery Helpline App </a:t>
            </a:r>
            <a:r>
              <a:rPr lang="en-GB" sz="2000" dirty="0">
                <a:hlinkClick r:id="rId2"/>
              </a:rPr>
              <a:t>https://www.modernslaveryhelpline.org/about/unseen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</a:rPr>
              <a:t>The Safe Car Wash App </a:t>
            </a:r>
            <a:r>
              <a:rPr lang="en-GB" sz="2000" dirty="0">
                <a:hlinkClick r:id="rId3"/>
              </a:rPr>
              <a:t>https://www.theclewerinitiative.org/safecarwash</a:t>
            </a:r>
            <a:r>
              <a:rPr lang="en-GB" sz="200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</a:rPr>
              <a:t>Farm Work Welfare App </a:t>
            </a:r>
            <a:r>
              <a:rPr lang="en-GB" sz="2000" dirty="0">
                <a:hlinkClick r:id="rId4"/>
              </a:rPr>
              <a:t>https://www.theclewerinitiative.org/news/2020/7/14/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farm-work-welfare-app-a-new-app-to-tackle-modern-slavery-in-rural-areas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hlinkClick r:id="rId5"/>
              </a:rPr>
              <a:t>Just Good Work App; </a:t>
            </a:r>
            <a:r>
              <a:rPr lang="en-GB" sz="2000" dirty="0">
                <a:solidFill>
                  <a:schemeClr val="tx1"/>
                </a:solidFill>
              </a:rPr>
              <a:t>; A free mobile app to equip vulnerable UK jobseekers and workers but also a good reference for those dealing with such </a:t>
            </a:r>
            <a:r>
              <a:rPr lang="en-GB" sz="2000" u="sng" dirty="0">
                <a:solidFill>
                  <a:schemeClr val="tx1"/>
                </a:solidFill>
                <a:hlinkClick r:id="rId6"/>
              </a:rPr>
              <a:t>https://www.justgood.work</a:t>
            </a:r>
            <a:endParaRPr lang="en-GB" sz="2000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</a:rPr>
              <a:t>New Home Office First Responder training </a:t>
            </a:r>
            <a:r>
              <a:rPr lang="en-GB" sz="2000" u="sng" dirty="0">
                <a:hlinkClick r:id="rId7"/>
              </a:rPr>
              <a:t>https://policingslavery.co.uk/FirstResponderTraining/</a:t>
            </a:r>
            <a:r>
              <a:rPr lang="en-GB" sz="2000" b="1" dirty="0"/>
              <a:t> </a:t>
            </a:r>
            <a:endParaRPr lang="en-GB" sz="2000" dirty="0"/>
          </a:p>
          <a:p>
            <a:pPr algn="l">
              <a:defRPr/>
            </a:pPr>
            <a:r>
              <a:rPr lang="en-GB" sz="2000" i="1" u="sng" dirty="0">
                <a:solidFill>
                  <a:schemeClr val="tx1"/>
                </a:solidFill>
              </a:rPr>
              <a:t>Nb</a:t>
            </a:r>
            <a:r>
              <a:rPr lang="en-GB" sz="2000" i="1" dirty="0">
                <a:solidFill>
                  <a:schemeClr val="tx1"/>
                </a:solidFill>
              </a:rPr>
              <a:t>. Regarding the last two above it has come to notice that some organisations may have a security issue with the last on their systems</a:t>
            </a:r>
          </a:p>
        </p:txBody>
      </p:sp>
      <p:pic>
        <p:nvPicPr>
          <p:cNvPr id="35844" name="Picture 1">
            <a:extLst>
              <a:ext uri="{FF2B5EF4-FFF2-40B4-BE49-F238E27FC236}">
                <a16:creationId xmlns:a16="http://schemas.microsoft.com/office/drawing/2014/main" id="{98618324-E154-416B-809A-553E6295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6263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>
            <a:extLst>
              <a:ext uri="{FF2B5EF4-FFF2-40B4-BE49-F238E27FC236}">
                <a16:creationId xmlns:a16="http://schemas.microsoft.com/office/drawing/2014/main" id="{5399792B-C3BF-4A56-90A9-AB90D299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895350"/>
            <a:ext cx="9191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A947FAE-7580-4E31-8628-7781F72DB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5888"/>
            <a:ext cx="7772400" cy="720725"/>
          </a:xfrm>
        </p:spPr>
        <p:txBody>
          <a:bodyPr/>
          <a:lstStyle/>
          <a:p>
            <a:r>
              <a:rPr lang="en-GB" altLang="en-US"/>
              <a:t>Last Word</a:t>
            </a:r>
          </a:p>
        </p:txBody>
      </p:sp>
      <p:sp>
        <p:nvSpPr>
          <p:cNvPr id="36867" name="Subtitle 2">
            <a:extLst>
              <a:ext uri="{FF2B5EF4-FFF2-40B4-BE49-F238E27FC236}">
                <a16:creationId xmlns:a16="http://schemas.microsoft.com/office/drawing/2014/main" id="{233498A6-C64C-4014-BF5D-792E277E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6613"/>
            <a:ext cx="9144000" cy="446405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hope you have found this interesting enough to encourage you to study the subject further. I have only scratched the surface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knowledge of the subject has been the biggest barrier to dealing with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Simply; if MSHT is not recognised, victims cannot be helped &amp; offenders cannot be tackled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Frontline workers from whatever agency need to recognise the issue &amp; do something about it.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community</a:t>
            </a: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if you suspect something please report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so much that can be done by tackling this together!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E710A3A8-DD07-435D-A35A-BB7F5295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125538"/>
            <a:ext cx="7962900" cy="2663825"/>
          </a:xfrm>
        </p:spPr>
        <p:txBody>
          <a:bodyPr/>
          <a:lstStyle/>
          <a:p>
            <a:pPr eaLnBrk="1" hangingPunct="1"/>
            <a:b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4" descr="Image result for questions">
            <a:hlinkClick r:id="rId2"/>
            <a:extLst>
              <a:ext uri="{FF2B5EF4-FFF2-40B4-BE49-F238E27FC236}">
                <a16:creationId xmlns:a16="http://schemas.microsoft.com/office/drawing/2014/main" id="{66A7E473-A634-4220-90D2-80A9F922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04813"/>
            <a:ext cx="69913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3DAD4D9-F412-4DA4-8197-4A84A43FF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675" y="188913"/>
            <a:ext cx="5684838" cy="1470025"/>
          </a:xfrm>
        </p:spPr>
        <p:txBody>
          <a:bodyPr/>
          <a:lstStyle/>
          <a:p>
            <a:r>
              <a:rPr lang="en-GB" altLang="en-US" sz="4000" b="1" u="sng">
                <a:latin typeface="Arial" panose="020B0604020202020204" pitchFamily="34" charset="0"/>
                <a:cs typeface="Arial" panose="020B0604020202020204" pitchFamily="34" charset="0"/>
              </a:rPr>
              <a:t>MODERN DAY SLAVERY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3FA98-C1BD-42A9-BC02-95576520B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3887787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probably 100,000 victims of slavery in UK today!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(Centre for Social Justice; July 2020)</a:t>
            </a:r>
            <a:endParaRPr lang="en-GB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happens everywhere, even in Norfolk &amp; Suffolk</a:t>
            </a:r>
          </a:p>
          <a:p>
            <a:pPr marL="342900" indent="-342900" algn="l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Slavery is an abuse of Human Rights</a:t>
            </a:r>
          </a:p>
          <a:p>
            <a:pPr marL="342900" indent="-342900" algn="l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society’s most </a:t>
            </a:r>
            <a:r>
              <a:rPr lang="en-GB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men, women &amp; children</a:t>
            </a:r>
          </a:p>
          <a:p>
            <a:pPr marL="342900" indent="-342900" algn="l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UK and Foreign Nationals trafficked into, out of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around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UK</a:t>
            </a:r>
          </a:p>
          <a:p>
            <a:pPr marL="342900" indent="-342900" algn="l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2,340 victims were identified as trafficked and referred in UK during 2014, an increase of 34% from 2013</a:t>
            </a:r>
          </a:p>
          <a:p>
            <a:pPr marL="342900" indent="-342900" algn="l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further jump of 40% in 2015 led to 3266 people being referred. Each referral equates to a crime</a:t>
            </a:r>
          </a:p>
          <a:p>
            <a:pPr marL="342900" indent="-342900" algn="l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roughly 40% per year since; but gone down in 2020 (probably due to COVID)</a:t>
            </a:r>
          </a:p>
          <a:p>
            <a:pPr marL="342900" indent="-342900" algn="l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Modern Slavery Act (MSA) 2015</a:t>
            </a:r>
          </a:p>
          <a:p>
            <a:pPr marL="342900" indent="-342900" algn="l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45702AD-B551-4FCE-AA1E-067E85627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344B1-BB03-4721-B0B6-F765401BD17E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4101" name="Picture 1">
            <a:extLst>
              <a:ext uri="{FF2B5EF4-FFF2-40B4-BE49-F238E27FC236}">
                <a16:creationId xmlns:a16="http://schemas.microsoft.com/office/drawing/2014/main" id="{BF8ADE7A-EF40-4355-84AC-6C65E660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88913"/>
            <a:ext cx="3478212" cy="143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1DD5C01-0577-4BA6-AD70-2C5DB16A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6551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>
                <a:latin typeface="Arial" panose="020B0604020202020204" pitchFamily="34" charset="0"/>
              </a:rPr>
              <a:t>What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>
                <a:latin typeface="Arial" panose="020B0604020202020204" pitchFamily="34" charset="0"/>
              </a:rPr>
              <a:t>Modern Slavery?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A60DC54-DCE2-40A7-9AAC-5BDAD61F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4325"/>
            <a:ext cx="896461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400" dirty="0">
                <a:latin typeface="Arial" panose="020B0604020202020204" pitchFamily="34" charset="0"/>
              </a:rPr>
              <a:t>When a person is enslaved and exploited: </a:t>
            </a:r>
          </a:p>
          <a:p>
            <a:pPr marL="457200" indent="-457200">
              <a:defRPr/>
            </a:pPr>
            <a:r>
              <a:rPr lang="en-US" sz="2400" dirty="0">
                <a:latin typeface="Arial" panose="020B0604020202020204" pitchFamily="34" charset="0"/>
              </a:rPr>
              <a:t>Forced or compelled to work, or do something they do not wish to - through mental or physical threat; </a:t>
            </a:r>
          </a:p>
          <a:p>
            <a:pPr marL="457200" indent="-457200">
              <a:defRPr/>
            </a:pPr>
            <a:r>
              <a:rPr lang="en-US" sz="2400" dirty="0">
                <a:latin typeface="Arial" panose="020B0604020202020204" pitchFamily="34" charset="0"/>
              </a:rPr>
              <a:t>“Owned” or controlled by an 'employer', usually through mental or physical abuse or the threat of abuse; </a:t>
            </a:r>
          </a:p>
          <a:p>
            <a:pPr marL="457200" indent="-457200">
              <a:defRPr/>
            </a:pPr>
            <a:r>
              <a:rPr lang="en-US" sz="2400" dirty="0" err="1">
                <a:latin typeface="Arial" panose="020B0604020202020204" pitchFamily="34" charset="0"/>
              </a:rPr>
              <a:t>Dehumanised</a:t>
            </a:r>
            <a:r>
              <a:rPr lang="en-US" sz="2400" dirty="0">
                <a:latin typeface="Arial" panose="020B0604020202020204" pitchFamily="34" charset="0"/>
              </a:rPr>
              <a:t> - treated as a commodity, bought &amp; sold as 'property'; </a:t>
            </a:r>
          </a:p>
          <a:p>
            <a:pPr marL="457200" indent="-457200">
              <a:defRPr/>
            </a:pPr>
            <a:r>
              <a:rPr lang="en-US" sz="2400" dirty="0">
                <a:latin typeface="Arial" panose="020B0604020202020204" pitchFamily="34" charset="0"/>
              </a:rPr>
              <a:t>Physically constrained or has restrictions placed on his/her freedom of movement. </a:t>
            </a:r>
          </a:p>
          <a:p>
            <a:pPr marL="457200" indent="-457200">
              <a:defRPr/>
            </a:pPr>
            <a:r>
              <a:rPr lang="en-US" altLang="en-US" sz="2400" i="1" dirty="0">
                <a:latin typeface="Arial" panose="020B0604020202020204" pitchFamily="34" charset="0"/>
              </a:rPr>
              <a:t>(Sect 1. MSA 2015)</a:t>
            </a:r>
            <a:endParaRPr lang="en-GB" altLang="en-US" sz="2400" i="1" dirty="0">
              <a:latin typeface="Arial" panose="020B060402020202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909D44C-B1AC-4FC7-B656-3B92E4B98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96" y="260649"/>
            <a:ext cx="323560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340B6B6-B1E8-4AD1-A479-FD85CA21D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1254125"/>
          </a:xfrm>
        </p:spPr>
        <p:txBody>
          <a:bodyPr/>
          <a:lstStyle/>
          <a:p>
            <a:pPr algn="l"/>
            <a:r>
              <a:rPr lang="en-GB" altLang="en-US" sz="4000" b="1" u="sng">
                <a:latin typeface="Arial" panose="020B0604020202020204" pitchFamily="34" charset="0"/>
                <a:cs typeface="Arial" panose="020B0604020202020204" pitchFamily="34" charset="0"/>
              </a:rPr>
              <a:t>Human Trafficking</a:t>
            </a:r>
            <a:r>
              <a:rPr lang="en-GB" altLang="en-US" sz="4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Sect 2 MSA 2015</a:t>
            </a:r>
            <a:endParaRPr lang="en-GB" altLang="en-US" sz="2400" i="1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FF7E436F-BD84-46BE-A50D-23C85A84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7" y="1340768"/>
            <a:ext cx="8555089" cy="408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345418BA-D712-4875-BC5D-1DC2D66AE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230DB-E31A-4875-914D-961B82B6DDF1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748D98-BBD5-4D7F-B9E2-E680EE36BAC5}"/>
              </a:ext>
            </a:extLst>
          </p:cNvPr>
          <p:cNvSpPr/>
          <p:nvPr/>
        </p:nvSpPr>
        <p:spPr>
          <a:xfrm>
            <a:off x="5003800" y="1557338"/>
            <a:ext cx="3859213" cy="14398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500" b="1" dirty="0">
                <a:solidFill>
                  <a:schemeClr val="bg1"/>
                </a:solidFill>
              </a:rPr>
              <a:t>LOWER RISK </a:t>
            </a:r>
          </a:p>
          <a:p>
            <a:pPr algn="ctr" eaLnBrk="1" hangingPunct="1">
              <a:defRPr/>
            </a:pPr>
            <a:r>
              <a:rPr lang="en-GB" sz="2500" b="1" dirty="0">
                <a:solidFill>
                  <a:schemeClr val="bg1"/>
                </a:solidFill>
              </a:rPr>
              <a:t>&amp; HIGHER PROFIT</a:t>
            </a:r>
          </a:p>
          <a:p>
            <a:pPr algn="ctr" eaLnBrk="1" hangingPunct="1">
              <a:defRPr/>
            </a:pPr>
            <a:r>
              <a:rPr lang="en-GB" sz="2500" b="1" dirty="0">
                <a:solidFill>
                  <a:schemeClr val="bg1"/>
                </a:solidFill>
              </a:rPr>
              <a:t>Organised Crime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85EB9344-2499-4D01-BE1E-9FE63879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6551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>
                <a:latin typeface="Arial" panose="020B0604020202020204" pitchFamily="34" charset="0"/>
              </a:rPr>
              <a:t>What is Human Trafficking?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F7E5EFB-7D7B-4F8D-AF3C-8C84D0A8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95450"/>
            <a:ext cx="90074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The Act (what is done)</a:t>
            </a:r>
            <a:r>
              <a:rPr lang="en-GB" altLang="en-US" sz="1800">
                <a:latin typeface="Arial" panose="020B0604020202020204" pitchFamily="34" charset="0"/>
              </a:rPr>
              <a:t> - recruitment, transport,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transfer, harbouring, and receipt of persons;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The Means (how it is done)</a:t>
            </a:r>
            <a:r>
              <a:rPr lang="en-GB" altLang="en-US" sz="1800">
                <a:latin typeface="Arial" panose="020B0604020202020204" pitchFamily="34" charset="0"/>
              </a:rPr>
              <a:t> – threat or use of force, coercion, abduction, fraud, deception, abuse of power or vulnerability, and giving payments or benefits;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The Purpose (why it is done)</a:t>
            </a:r>
            <a:r>
              <a:rPr lang="en-GB" altLang="en-US" sz="1800">
                <a:latin typeface="Arial" panose="020B0604020202020204" pitchFamily="34" charset="0"/>
              </a:rPr>
              <a:t> - </a:t>
            </a:r>
            <a:r>
              <a:rPr lang="en-GB" altLang="en-US" sz="1800" b="1" u="sng">
                <a:latin typeface="Arial" panose="020B0604020202020204" pitchFamily="34" charset="0"/>
              </a:rPr>
              <a:t>EXPLOITATION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Includes: prostitution of others, sexual exploitation, forced labour, servitude, removal of organs, benefit fraud, enforced criminality, torture &amp; slavery.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 b="1" i="1">
                <a:latin typeface="Arial" panose="020B0604020202020204" pitchFamily="34" charset="0"/>
              </a:rPr>
              <a:t>NOTE:</a:t>
            </a:r>
            <a:r>
              <a:rPr lang="en-GB" altLang="en-US" sz="1800" i="1">
                <a:latin typeface="Arial" panose="020B0604020202020204" pitchFamily="34" charset="0"/>
              </a:rPr>
              <a:t> Child victim under the age of 18 years, only necessary in prosecutions to prove "the Act" and "the Purpose" for the offence to be complete.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4CDFD-AA35-431C-9042-7B49F9FFC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51" y="260648"/>
            <a:ext cx="3294574" cy="208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95E477E-A338-45AA-B5E2-3FB869DC1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88913"/>
            <a:ext cx="7772400" cy="1152525"/>
          </a:xfrm>
        </p:spPr>
        <p:txBody>
          <a:bodyPr/>
          <a:lstStyle/>
          <a:p>
            <a:r>
              <a:rPr lang="en-GB" altLang="en-US" sz="4000" b="1" u="sng">
                <a:latin typeface="Arial" panose="020B0604020202020204" pitchFamily="34" charset="0"/>
                <a:cs typeface="Arial" panose="020B0604020202020204" pitchFamily="34" charset="0"/>
              </a:rPr>
              <a:t>Trafficking Vs Smuggling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5E04D-B8CA-4766-8D3F-4E26B10F8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412875"/>
            <a:ext cx="7632700" cy="431958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/>
            </a:pPr>
            <a:r>
              <a:rPr lang="en-GB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SMUGGLING: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against the state</a:t>
            </a:r>
          </a:p>
          <a:p>
            <a:pPr marL="285750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immigrants and asylum seekers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to help them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country illegally</a:t>
            </a:r>
          </a:p>
          <a:p>
            <a:pPr marL="285750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transaction there is no longer a relationship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/>
            </a:pPr>
            <a:r>
              <a:rPr lang="en-GB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TRAFFICKING: </a:t>
            </a:r>
          </a:p>
          <a:p>
            <a:pPr marL="285750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against the person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Victims are coerced or deceived</a:t>
            </a:r>
          </a:p>
          <a:p>
            <a:pPr marL="285750" indent="-28575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arrival they are exploited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79FD8B69-CB16-4DD1-8F62-3AEA10911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95300"/>
            <a:ext cx="6551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>
                <a:latin typeface="Arial" panose="020B0604020202020204" pitchFamily="34" charset="0"/>
              </a:rPr>
              <a:t>The PUSH and PULL into Modern Slavery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F72E2055-5D36-4900-B17F-C23FC1CEF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0975"/>
            <a:ext cx="26685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7DFBE1-F42C-45E8-843F-FA9ECDFF2AC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205038"/>
          <a:ext cx="8086725" cy="33416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PUSH</a:t>
                      </a: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PULL</a:t>
                      </a: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Poverty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Violent Abduction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23">
                <a:tc>
                  <a:txBody>
                    <a:bodyPr/>
                    <a:lstStyle/>
                    <a:p>
                      <a:r>
                        <a:rPr lang="en-GB" sz="1800" dirty="0"/>
                        <a:t>Unemployment</a:t>
                      </a: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job offer abroad, that pays more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Lack of food, education or medical care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Advertisement for a job overseas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Conflict or crime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Promise of marriage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sick relative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Threats to person or family members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An offer of better education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8" marB="4570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5F31CFF-5AB3-4CF5-B5E6-7C735BD8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r>
              <a:rPr lang="en-GB" altLang="en-US" sz="4000" b="1" u="sng">
                <a:latin typeface="Arial" panose="020B0604020202020204" pitchFamily="34" charset="0"/>
                <a:cs typeface="Arial" panose="020B0604020202020204" pitchFamily="34" charset="0"/>
              </a:rPr>
              <a:t>Vulnerabilities (Example)</a:t>
            </a: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9929F1C1-D18A-4F8A-A304-5B5CEF49D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484313"/>
            <a:ext cx="8642350" cy="41052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home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difficulties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issues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pressure / minor crime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 / Drugs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potential vulnerabilities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GB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barriers / Immigration status / Debt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DFDA271-D677-4B0F-A0AB-E4063C985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E34EA-FBDC-440A-8D42-5DB200A61AD7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15365" name="Picture 6" descr="http://ukga.org/images/maps/Norfolk.jpg">
            <a:hlinkClick r:id="rId2"/>
            <a:extLst>
              <a:ext uri="{FF2B5EF4-FFF2-40B4-BE49-F238E27FC236}">
                <a16:creationId xmlns:a16="http://schemas.microsoft.com/office/drawing/2014/main" id="{8928A4CA-93D7-4C70-8D4C-2656D850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628775"/>
            <a:ext cx="2212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ukga.org/images/maps/Suffolk.jpg">
            <a:hlinkClick r:id="rId4"/>
            <a:extLst>
              <a:ext uri="{FF2B5EF4-FFF2-40B4-BE49-F238E27FC236}">
                <a16:creationId xmlns:a16="http://schemas.microsoft.com/office/drawing/2014/main" id="{625A44BE-E30D-4F91-B4FA-EEA203FDA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3141663"/>
            <a:ext cx="22113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</TotalTime>
  <Words>1846</Words>
  <Application>Microsoft Office PowerPoint</Application>
  <PresentationFormat>On-screen Show (4:3)</PresentationFormat>
  <Paragraphs>244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MODERN SLAVERY &amp; HUMAN TRAFFICKING  (Norfolk Adult Safeguarding Board)</vt:lpstr>
      <vt:lpstr>The Plan</vt:lpstr>
      <vt:lpstr>MODERN DAY SLAVERY</vt:lpstr>
      <vt:lpstr>PowerPoint Presentation</vt:lpstr>
      <vt:lpstr>Human Trafficking  Sect 2 MSA 2015</vt:lpstr>
      <vt:lpstr>PowerPoint Presentation</vt:lpstr>
      <vt:lpstr>Trafficking Vs Smuggling</vt:lpstr>
      <vt:lpstr>PowerPoint Presentation</vt:lpstr>
      <vt:lpstr>Vulnerabilities (Example)</vt:lpstr>
      <vt:lpstr>PowerPoint Presentation</vt:lpstr>
      <vt:lpstr>Houses of Multiple Occupancy (HMO’s)</vt:lpstr>
      <vt:lpstr>Lack of engagement; Why?</vt:lpstr>
      <vt:lpstr>PowerPoint Presentation</vt:lpstr>
      <vt:lpstr> Labour Exploitation</vt:lpstr>
      <vt:lpstr>Forced Criminality</vt:lpstr>
      <vt:lpstr>Sexual Exploitation</vt:lpstr>
      <vt:lpstr>Domestic Servitude</vt:lpstr>
      <vt:lpstr>Organ Harvesting</vt:lpstr>
      <vt:lpstr>The Four P’s approach</vt:lpstr>
      <vt:lpstr>4 P’s examples</vt:lpstr>
      <vt:lpstr>PowerPoint Presentation</vt:lpstr>
      <vt:lpstr>PowerPoint Presentation</vt:lpstr>
      <vt:lpstr>PowerPoint Presentation</vt:lpstr>
      <vt:lpstr>PowerPoint Presentation</vt:lpstr>
      <vt:lpstr>Duty to Report</vt:lpstr>
      <vt:lpstr>PowerPoint Presentation</vt:lpstr>
      <vt:lpstr>Further Guidance &amp; Assistance</vt:lpstr>
      <vt:lpstr>Last Word</vt:lpstr>
      <vt:lpstr> </vt:lpstr>
    </vt:vector>
  </TitlesOfParts>
  <Company>Norfolk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oglesbym</dc:creator>
  <cp:lastModifiedBy>English, Mark</cp:lastModifiedBy>
  <cp:revision>406</cp:revision>
  <cp:lastPrinted>2014-07-30T14:30:34Z</cp:lastPrinted>
  <dcterms:created xsi:type="dcterms:W3CDTF">2009-07-31T11:23:14Z</dcterms:created>
  <dcterms:modified xsi:type="dcterms:W3CDTF">2021-09-16T10:47:14Z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>Anne Campbell</vt:lpwstr>
  </property>
  <property fmtid="{D5CDD505-2E9C-101B-9397-08002B2CF9AE}" pid="4" name="Status">
    <vt:lpwstr>Final</vt:lpwstr>
  </property>
  <property fmtid="{D5CDD505-2E9C-101B-9397-08002B2CF9AE}" pid="5" name="MSIP_Label_a98ce926-556f-4b1d-a91b-c6365a99e315_Enabled">
    <vt:lpwstr>true</vt:lpwstr>
  </property>
  <property fmtid="{D5CDD505-2E9C-101B-9397-08002B2CF9AE}" pid="6" name="MSIP_Label_a98ce926-556f-4b1d-a91b-c6365a99e315_SetDate">
    <vt:lpwstr>2021-09-16T10:36:32Z</vt:lpwstr>
  </property>
  <property fmtid="{D5CDD505-2E9C-101B-9397-08002B2CF9AE}" pid="7" name="MSIP_Label_a98ce926-556f-4b1d-a91b-c6365a99e315_Method">
    <vt:lpwstr>Standard</vt:lpwstr>
  </property>
  <property fmtid="{D5CDD505-2E9C-101B-9397-08002B2CF9AE}" pid="8" name="MSIP_Label_a98ce926-556f-4b1d-a91b-c6365a99e315_Name">
    <vt:lpwstr>a98ce926-556f-4b1d-a91b-c6365a99e315</vt:lpwstr>
  </property>
  <property fmtid="{D5CDD505-2E9C-101B-9397-08002B2CF9AE}" pid="9" name="MSIP_Label_a98ce926-556f-4b1d-a91b-c6365a99e315_SiteId">
    <vt:lpwstr>63c6bc72-b093-42db-bf8a-14e2a998e211</vt:lpwstr>
  </property>
  <property fmtid="{D5CDD505-2E9C-101B-9397-08002B2CF9AE}" pid="10" name="MSIP_Label_a98ce926-556f-4b1d-a91b-c6365a99e315_ActionId">
    <vt:lpwstr/>
  </property>
  <property fmtid="{D5CDD505-2E9C-101B-9397-08002B2CF9AE}" pid="11" name="MSIP_Label_a98ce926-556f-4b1d-a91b-c6365a99e315_ContentBits">
    <vt:lpwstr>0</vt:lpwstr>
  </property>
</Properties>
</file>