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8" r:id="rId3"/>
    <p:sldId id="291" r:id="rId4"/>
    <p:sldId id="257" r:id="rId5"/>
    <p:sldId id="258" r:id="rId6"/>
    <p:sldId id="289" r:id="rId7"/>
    <p:sldId id="292" r:id="rId8"/>
    <p:sldId id="263" r:id="rId9"/>
    <p:sldId id="261" r:id="rId10"/>
    <p:sldId id="293" r:id="rId11"/>
    <p:sldId id="294" r:id="rId12"/>
    <p:sldId id="295"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2703C2-D407-48BC-956E-3BF934D1401A}">
          <p14:sldIdLst>
            <p14:sldId id="256"/>
          </p14:sldIdLst>
        </p14:section>
        <p14:section name="Untitled Section" id="{15DD286C-3ABD-4772-8BEF-44B3EFB14391}">
          <p14:sldIdLst>
            <p14:sldId id="288"/>
            <p14:sldId id="291"/>
            <p14:sldId id="257"/>
            <p14:sldId id="258"/>
            <p14:sldId id="289"/>
            <p14:sldId id="292"/>
            <p14:sldId id="263"/>
            <p14:sldId id="261"/>
            <p14:sldId id="293"/>
            <p14:sldId id="294"/>
            <p14:sldId id="295"/>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E604"/>
    <a:srgbClr val="66FF33"/>
    <a:srgbClr val="98FB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AE36B-10A4-4CA4-A629-ACA6C84627EB}" type="datetimeFigureOut">
              <a:rPr lang="en-GB" smtClean="0"/>
              <a:t>11/11/2021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C030C-8D4B-46C8-A3D7-7C2E04BD7004}" type="slidenum">
              <a:rPr lang="en-GB" smtClean="0"/>
              <a:t>‹#›</a:t>
            </a:fld>
            <a:endParaRPr lang="en-GB"/>
          </a:p>
        </p:txBody>
      </p:sp>
    </p:spTree>
    <p:extLst>
      <p:ext uri="{BB962C8B-B14F-4D97-AF65-F5344CB8AC3E}">
        <p14:creationId xmlns:p14="http://schemas.microsoft.com/office/powerpoint/2010/main" val="19520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be giving an account here of the incidents that led us as the Police to recognise that we had a problem, that there was a disproportionate amount of violence, we had a murder and several knife attacks. But the people we were arresting weren’t from Norwich they were from London. I will speak about my own experience as a Detective Inspector dealing with my first incident of cuckooing. A male had chosen to throw himself from his flat window as he was so scared of what was inside his home. His safe space, his home had been taken over by “cuckoos” drug dealers running count</a:t>
            </a:r>
          </a:p>
        </p:txBody>
      </p:sp>
      <p:sp>
        <p:nvSpPr>
          <p:cNvPr id="4" name="Slide Number Placeholder 3"/>
          <p:cNvSpPr>
            <a:spLocks noGrp="1"/>
          </p:cNvSpPr>
          <p:nvPr>
            <p:ph type="sldNum" sz="quarter" idx="5"/>
          </p:nvPr>
        </p:nvSpPr>
        <p:spPr/>
        <p:txBody>
          <a:bodyPr/>
          <a:lstStyle/>
          <a:p>
            <a:fld id="{9C3C030C-8D4B-46C8-A3D7-7C2E04BD7004}" type="slidenum">
              <a:rPr lang="en-GB" smtClean="0"/>
              <a:t>2</a:t>
            </a:fld>
            <a:endParaRPr lang="en-GB"/>
          </a:p>
        </p:txBody>
      </p:sp>
    </p:spTree>
    <p:extLst>
      <p:ext uri="{BB962C8B-B14F-4D97-AF65-F5344CB8AC3E}">
        <p14:creationId xmlns:p14="http://schemas.microsoft.com/office/powerpoint/2010/main" val="240221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Mapping the problem</a:t>
            </a:r>
          </a:p>
        </p:txBody>
      </p:sp>
      <p:sp>
        <p:nvSpPr>
          <p:cNvPr id="4" name="Slide Number Placeholder 3"/>
          <p:cNvSpPr>
            <a:spLocks noGrp="1"/>
          </p:cNvSpPr>
          <p:nvPr>
            <p:ph type="sldNum" sz="quarter" idx="5"/>
          </p:nvPr>
        </p:nvSpPr>
        <p:spPr/>
        <p:txBody>
          <a:bodyPr/>
          <a:lstStyle/>
          <a:p>
            <a:fld id="{9C3C030C-8D4B-46C8-A3D7-7C2E04BD7004}" type="slidenum">
              <a:rPr lang="en-GB" smtClean="0"/>
              <a:t>4</a:t>
            </a:fld>
            <a:endParaRPr lang="en-GB"/>
          </a:p>
        </p:txBody>
      </p:sp>
    </p:spTree>
    <p:extLst>
      <p:ext uri="{BB962C8B-B14F-4D97-AF65-F5344CB8AC3E}">
        <p14:creationId xmlns:p14="http://schemas.microsoft.com/office/powerpoint/2010/main" val="2619203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Juveniles and demographics</a:t>
            </a:r>
          </a:p>
        </p:txBody>
      </p:sp>
      <p:sp>
        <p:nvSpPr>
          <p:cNvPr id="4" name="Slide Number Placeholder 3"/>
          <p:cNvSpPr>
            <a:spLocks noGrp="1"/>
          </p:cNvSpPr>
          <p:nvPr>
            <p:ph type="sldNum" sz="quarter" idx="5"/>
          </p:nvPr>
        </p:nvSpPr>
        <p:spPr/>
        <p:txBody>
          <a:bodyPr/>
          <a:lstStyle/>
          <a:p>
            <a:fld id="{9C3C030C-8D4B-46C8-A3D7-7C2E04BD7004}" type="slidenum">
              <a:rPr lang="en-GB" smtClean="0"/>
              <a:t>5</a:t>
            </a:fld>
            <a:endParaRPr lang="en-GB"/>
          </a:p>
        </p:txBody>
      </p:sp>
    </p:spTree>
    <p:extLst>
      <p:ext uri="{BB962C8B-B14F-4D97-AF65-F5344CB8AC3E}">
        <p14:creationId xmlns:p14="http://schemas.microsoft.com/office/powerpoint/2010/main" val="3934220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solidFill>
                  <a:schemeClr val="bg1"/>
                </a:solidFill>
                <a:latin typeface="Arial" panose="020B0604020202020204" pitchFamily="34" charset="0"/>
                <a:cs typeface="Arial" panose="020B0604020202020204" pitchFamily="34" charset="0"/>
              </a:rPr>
              <a:t>TREATMENT &amp; RECOVERY</a:t>
            </a:r>
          </a:p>
          <a:p>
            <a:r>
              <a:rPr lang="en-GB" sz="1200" dirty="0">
                <a:solidFill>
                  <a:schemeClr val="bg1"/>
                </a:solidFill>
                <a:latin typeface="Arial" panose="020B0604020202020204" pitchFamily="34" charset="0"/>
                <a:cs typeface="Arial" panose="020B0604020202020204" pitchFamily="34" charset="0"/>
              </a:rPr>
              <a:t>Protect those at risk of drug related harm with needs led, trauma informed support throughout treatment and into recovery</a:t>
            </a: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Proactive outreach model of provision, using trauma informed practice and motivational interviewing approaches. </a:t>
            </a: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Psychological team- MHTR, and offer wider therapeutic support</a:t>
            </a: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Drug Treatment and access of detox (inpatient and community).</a:t>
            </a: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Enhanced recovery – improve access to education, employment and training and development of Peer Support activities. </a:t>
            </a: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Co-ordination of wraparound support re. benefits and housing needs. </a:t>
            </a: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Improved access to pharmacological provision</a:t>
            </a: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Improved access to mental health treatment and support. </a:t>
            </a: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Physical health checks and improved access to physical health pathways</a:t>
            </a:r>
          </a:p>
          <a:p>
            <a:pPr marL="342900" indent="-342900">
              <a:buFont typeface="Arial" panose="020B0604020202020204" pitchFamily="34" charset="0"/>
              <a:buChar char="•"/>
            </a:pPr>
            <a:endParaRPr lang="en-GB" sz="1200" dirty="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u="sng" dirty="0">
                <a:solidFill>
                  <a:schemeClr val="bg1"/>
                </a:solidFill>
                <a:latin typeface="Arial" panose="020B0604020202020204" pitchFamily="34" charset="0"/>
                <a:cs typeface="Arial" panose="020B0604020202020204" pitchFamily="34" charset="0"/>
              </a:rPr>
              <a:t>DIVERSION</a:t>
            </a:r>
          </a:p>
          <a:p>
            <a:pPr marL="342900" indent="-342900">
              <a:buFont typeface="Arial" panose="020B0604020202020204" pitchFamily="34" charset="0"/>
              <a:buChar char="•"/>
            </a:pPr>
            <a:endParaRPr lang="en-GB" sz="1200" dirty="0">
              <a:solidFill>
                <a:schemeClr val="bg1"/>
              </a:solidFill>
              <a:latin typeface="Arial" panose="020B0604020202020204" pitchFamily="34" charset="0"/>
              <a:cs typeface="Arial" panose="020B0604020202020204" pitchFamily="34" charset="0"/>
            </a:endParaRPr>
          </a:p>
          <a:p>
            <a:pPr algn="just">
              <a:defRPr sz="1100"/>
            </a:pPr>
            <a:r>
              <a:rPr lang="en-GB" sz="2000" dirty="0">
                <a:solidFill>
                  <a:schemeClr val="bg1"/>
                </a:solidFill>
                <a:latin typeface="Arial" panose="020B0604020202020204" pitchFamily="34" charset="0"/>
                <a:cs typeface="Arial" panose="020B0604020202020204" pitchFamily="34" charset="0"/>
              </a:rPr>
              <a:t>Multi agency approaches across whole system utilising teachable moments to increase access to treatment, improve treatment completion rates, and reduce offending</a:t>
            </a:r>
          </a:p>
          <a:p>
            <a:pPr algn="just">
              <a:defRPr sz="1100"/>
            </a:pPr>
            <a:endParaRPr lang="en-GB" sz="2000" dirty="0">
              <a:solidFill>
                <a:schemeClr val="bg1"/>
              </a:solidFill>
              <a:latin typeface="Arial" panose="020B0604020202020204" pitchFamily="34" charset="0"/>
              <a:cs typeface="Arial" panose="020B0604020202020204" pitchFamily="34" charset="0"/>
            </a:endParaRPr>
          </a:p>
          <a:p>
            <a:pPr marL="342900" indent="-342900" algn="just">
              <a:buSzPct val="100000"/>
              <a:buFont typeface="Arial" panose="020B0604020202020204" pitchFamily="34" charset="0"/>
              <a:buChar char="•"/>
              <a:defRPr sz="1100"/>
            </a:pPr>
            <a:r>
              <a:rPr lang="en-GB" sz="2000" dirty="0">
                <a:solidFill>
                  <a:schemeClr val="bg1"/>
                </a:solidFill>
                <a:latin typeface="Arial" panose="020B0604020202020204" pitchFamily="34" charset="0"/>
                <a:cs typeface="Arial" panose="020B0604020202020204" pitchFamily="34" charset="0"/>
              </a:rPr>
              <a:t>Enhanced in-reach provision into Prison and Police Investigation centres (PIC). </a:t>
            </a:r>
          </a:p>
          <a:p>
            <a:pPr marL="800100" lvl="1" indent="-342900" algn="just">
              <a:buSzPct val="100000"/>
              <a:buFont typeface="Arial" panose="020B0604020202020204" pitchFamily="34" charset="0"/>
              <a:buChar char="•"/>
              <a:defRPr sz="1100"/>
            </a:pPr>
            <a:r>
              <a:rPr lang="en-GB" sz="2000" dirty="0">
                <a:solidFill>
                  <a:schemeClr val="bg1"/>
                </a:solidFill>
                <a:latin typeface="Arial" panose="020B0604020202020204" pitchFamily="34" charset="0"/>
                <a:cs typeface="Arial" panose="020B0604020202020204" pitchFamily="34" charset="0"/>
              </a:rPr>
              <a:t>Drug Treatment Staff</a:t>
            </a:r>
          </a:p>
          <a:p>
            <a:pPr marL="800100" lvl="1" indent="-342900" algn="just">
              <a:buSzPct val="100000"/>
              <a:buFont typeface="Arial" panose="020B0604020202020204" pitchFamily="34" charset="0"/>
              <a:buChar char="•"/>
              <a:defRPr sz="1100"/>
            </a:pPr>
            <a:r>
              <a:rPr lang="en-GB" sz="2000" dirty="0">
                <a:solidFill>
                  <a:schemeClr val="bg1"/>
                </a:solidFill>
                <a:latin typeface="Arial" panose="020B0604020202020204" pitchFamily="34" charset="0"/>
                <a:cs typeface="Arial" panose="020B0604020202020204" pitchFamily="34" charset="0"/>
              </a:rPr>
              <a:t>Youth Offending Team Diversion Workers</a:t>
            </a:r>
          </a:p>
          <a:p>
            <a:pPr marL="800100" lvl="1" indent="-342900" algn="just">
              <a:buSzPct val="100000"/>
              <a:buFont typeface="Arial" panose="020B0604020202020204" pitchFamily="34" charset="0"/>
              <a:buChar char="•"/>
              <a:defRPr sz="1100"/>
            </a:pPr>
            <a:r>
              <a:rPr lang="en-GB" sz="2000" dirty="0">
                <a:solidFill>
                  <a:schemeClr val="bg1"/>
                </a:solidFill>
                <a:latin typeface="Arial" panose="020B0604020202020204" pitchFamily="34" charset="0"/>
                <a:cs typeface="Arial" panose="020B0604020202020204" pitchFamily="34" charset="0"/>
              </a:rPr>
              <a:t>Young Adults Worker</a:t>
            </a:r>
          </a:p>
          <a:p>
            <a:pPr marL="342900" indent="-342900" algn="just">
              <a:buSzPct val="100000"/>
              <a:buFont typeface="Arial" panose="020B0604020202020204" pitchFamily="34" charset="0"/>
              <a:buChar char="•"/>
              <a:defRPr sz="1100"/>
            </a:pPr>
            <a:r>
              <a:rPr lang="en-GB" sz="2000" dirty="0">
                <a:solidFill>
                  <a:schemeClr val="bg1"/>
                </a:solidFill>
                <a:latin typeface="Arial" panose="020B0604020202020204" pitchFamily="34" charset="0"/>
                <a:cs typeface="Arial" panose="020B0604020202020204" pitchFamily="34" charset="0"/>
              </a:rPr>
              <a:t>OOCD and DTOA interventions </a:t>
            </a:r>
          </a:p>
          <a:p>
            <a:pPr marL="342900" indent="-342900" algn="just">
              <a:buSzPct val="100000"/>
              <a:buFont typeface="Arial" panose="020B0604020202020204" pitchFamily="34" charset="0"/>
              <a:buChar char="•"/>
              <a:defRPr sz="1100"/>
            </a:pPr>
            <a:r>
              <a:rPr lang="en-GB" sz="2000" dirty="0">
                <a:solidFill>
                  <a:schemeClr val="bg1"/>
                </a:solidFill>
                <a:latin typeface="Arial" panose="020B0604020202020204" pitchFamily="34" charset="0"/>
                <a:cs typeface="Arial" panose="020B0604020202020204" pitchFamily="34" charset="0"/>
              </a:rPr>
              <a:t>Wonder + - female offender diversion scheme</a:t>
            </a:r>
          </a:p>
          <a:p>
            <a:pPr marL="342900" indent="-342900" algn="just">
              <a:buSzPct val="100000"/>
              <a:buFont typeface="Arial" panose="020B0604020202020204" pitchFamily="34" charset="0"/>
              <a:buChar char="•"/>
              <a:defRPr sz="1100"/>
            </a:pPr>
            <a:r>
              <a:rPr lang="en-GB" sz="2000" dirty="0">
                <a:solidFill>
                  <a:schemeClr val="bg1"/>
                </a:solidFill>
                <a:latin typeface="Arial" panose="020B0604020202020204" pitchFamily="34" charset="0"/>
                <a:cs typeface="Arial" panose="020B0604020202020204" pitchFamily="34" charset="0"/>
              </a:rPr>
              <a:t>Court Orders (Drug Rehabilitation Requirements (DRR) and Primary Care Mental Health Treatment Requirements (MHTR)). </a:t>
            </a:r>
          </a:p>
          <a:p>
            <a:pPr marL="0" indent="0">
              <a:buFont typeface="Arial" panose="020B0604020202020204" pitchFamily="34" charset="0"/>
              <a:buNone/>
            </a:pPr>
            <a:r>
              <a:rPr lang="en-GB" b="1" u="sng" dirty="0"/>
              <a:t>ENFORCEMENT</a:t>
            </a:r>
          </a:p>
          <a:p>
            <a:r>
              <a:rPr lang="en-GB" sz="1200" dirty="0">
                <a:solidFill>
                  <a:schemeClr val="bg1"/>
                </a:solidFill>
                <a:latin typeface="Arial" panose="020B0604020202020204" pitchFamily="34" charset="0"/>
                <a:cs typeface="Arial" panose="020B0604020202020204" pitchFamily="34" charset="0"/>
              </a:rPr>
              <a:t>Criminal Justice and Enforcement Response to disrupt drug supply and use, particularly amongst known class A drug users.</a:t>
            </a:r>
          </a:p>
          <a:p>
            <a:endParaRPr lang="en-GB" sz="1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Progress Operation OROCHI Methodology and add further capacity to investigation teams.</a:t>
            </a: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Intelligence lead targeted communications to drug users/dealers. </a:t>
            </a: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Increase use of Drug Testing on Arrest (DTOA)</a:t>
            </a: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Increase use of Out of Court Disposal Orders (OOCD)</a:t>
            </a:r>
          </a:p>
          <a:p>
            <a:pPr marL="342900" indent="-342900">
              <a:buFont typeface="Arial" panose="020B0604020202020204" pitchFamily="34" charset="0"/>
              <a:buChar char="•"/>
            </a:pPr>
            <a:endParaRPr lang="en-GB" sz="1200" dirty="0">
              <a:solidFill>
                <a:schemeClr val="bg1"/>
              </a:solidFill>
              <a:latin typeface="Arial" panose="020B0604020202020204" pitchFamily="34" charset="0"/>
              <a:cs typeface="Arial" panose="020B0604020202020204" pitchFamily="34" charset="0"/>
            </a:endParaRPr>
          </a:p>
          <a:p>
            <a:r>
              <a:rPr lang="en-GB" sz="1200" dirty="0">
                <a:solidFill>
                  <a:schemeClr val="bg1"/>
                </a:solidFill>
                <a:latin typeface="Arial" panose="020B0604020202020204" pitchFamily="34" charset="0"/>
                <a:cs typeface="Arial" panose="020B0604020202020204" pitchFamily="34" charset="0"/>
              </a:rPr>
              <a:t>Harm Minimisation and Safeguarding</a:t>
            </a: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Enhanced Naloxone Offer in police and community hotpots. </a:t>
            </a:r>
          </a:p>
          <a:p>
            <a:pPr marL="342900" indent="-3429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VARAC</a:t>
            </a:r>
          </a:p>
          <a:p>
            <a:pPr marL="342900" indent="-34290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C3C030C-8D4B-46C8-A3D7-7C2E04BD7004}" type="slidenum">
              <a:rPr lang="en-GB" smtClean="0"/>
              <a:t>9</a:t>
            </a:fld>
            <a:endParaRPr lang="en-GB"/>
          </a:p>
        </p:txBody>
      </p:sp>
    </p:spTree>
    <p:extLst>
      <p:ext uri="{BB962C8B-B14F-4D97-AF65-F5344CB8AC3E}">
        <p14:creationId xmlns:p14="http://schemas.microsoft.com/office/powerpoint/2010/main" val="400150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be giving an account here of the incidents that led us as the Police to recognise that we had a problem, that there was a disproportionate amount of violence, we had a murder and several knife attacks. But the people we were arresting weren’t from Norwich they were from London. I will speak about my own experience as a Detective Inspector dealing with my first incident of cuckooing. A male had chosen to throw himself from his flat window as he was so scared of what was inside his home. His safe space, his home had been taken over by “cuckoos” drug dealers running count</a:t>
            </a:r>
          </a:p>
        </p:txBody>
      </p:sp>
      <p:sp>
        <p:nvSpPr>
          <p:cNvPr id="4" name="Slide Number Placeholder 3"/>
          <p:cNvSpPr>
            <a:spLocks noGrp="1"/>
          </p:cNvSpPr>
          <p:nvPr>
            <p:ph type="sldNum" sz="quarter" idx="5"/>
          </p:nvPr>
        </p:nvSpPr>
        <p:spPr/>
        <p:txBody>
          <a:bodyPr/>
          <a:lstStyle/>
          <a:p>
            <a:fld id="{9C3C030C-8D4B-46C8-A3D7-7C2E04BD7004}" type="slidenum">
              <a:rPr lang="en-GB" smtClean="0"/>
              <a:t>10</a:t>
            </a:fld>
            <a:endParaRPr lang="en-GB"/>
          </a:p>
        </p:txBody>
      </p:sp>
    </p:spTree>
    <p:extLst>
      <p:ext uri="{BB962C8B-B14F-4D97-AF65-F5344CB8AC3E}">
        <p14:creationId xmlns:p14="http://schemas.microsoft.com/office/powerpoint/2010/main" val="138161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be giving an account here of the incidents that led us as the Police to recognise that we had a problem, that there was a disproportionate amount of violence, we had a murder and several knife attacks. But the people we were arresting weren’t from Norwich they were from London. I will speak about my own experience as a Detective Inspector dealing with my first incident of cuckooing. A male had chosen to throw himself from his flat window as he was so scared of what was inside his home. His safe space, his home had been taken over by “cuckoos” drug dealers running count</a:t>
            </a:r>
          </a:p>
        </p:txBody>
      </p:sp>
      <p:sp>
        <p:nvSpPr>
          <p:cNvPr id="4" name="Slide Number Placeholder 3"/>
          <p:cNvSpPr>
            <a:spLocks noGrp="1"/>
          </p:cNvSpPr>
          <p:nvPr>
            <p:ph type="sldNum" sz="quarter" idx="5"/>
          </p:nvPr>
        </p:nvSpPr>
        <p:spPr/>
        <p:txBody>
          <a:bodyPr/>
          <a:lstStyle/>
          <a:p>
            <a:fld id="{9C3C030C-8D4B-46C8-A3D7-7C2E04BD7004}" type="slidenum">
              <a:rPr lang="en-GB" smtClean="0"/>
              <a:t>11</a:t>
            </a:fld>
            <a:endParaRPr lang="en-GB"/>
          </a:p>
        </p:txBody>
      </p:sp>
    </p:spTree>
    <p:extLst>
      <p:ext uri="{BB962C8B-B14F-4D97-AF65-F5344CB8AC3E}">
        <p14:creationId xmlns:p14="http://schemas.microsoft.com/office/powerpoint/2010/main" val="36869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be giving an account here of the incidents that led us as the Police to recognise that we had a problem, that there was a disproportionate amount of violence, we had a murder and several knife attacks. But the people we were arresting weren’t from Norwich they were from London. I will speak about my own experience as a Detective Inspector dealing with my first incident of cuckooing. A male had chosen to throw himself from his flat window as he was so scared of what was inside his home. His safe space, his home had been taken over by “cuckoos” drug dealers running count</a:t>
            </a:r>
          </a:p>
        </p:txBody>
      </p:sp>
      <p:sp>
        <p:nvSpPr>
          <p:cNvPr id="4" name="Slide Number Placeholder 3"/>
          <p:cNvSpPr>
            <a:spLocks noGrp="1"/>
          </p:cNvSpPr>
          <p:nvPr>
            <p:ph type="sldNum" sz="quarter" idx="5"/>
          </p:nvPr>
        </p:nvSpPr>
        <p:spPr/>
        <p:txBody>
          <a:bodyPr/>
          <a:lstStyle/>
          <a:p>
            <a:fld id="{9C3C030C-8D4B-46C8-A3D7-7C2E04BD7004}" type="slidenum">
              <a:rPr lang="en-GB" smtClean="0"/>
              <a:t>12</a:t>
            </a:fld>
            <a:endParaRPr lang="en-GB"/>
          </a:p>
        </p:txBody>
      </p:sp>
    </p:spTree>
    <p:extLst>
      <p:ext uri="{BB962C8B-B14F-4D97-AF65-F5344CB8AC3E}">
        <p14:creationId xmlns:p14="http://schemas.microsoft.com/office/powerpoint/2010/main" val="4012837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be giving an account here of the incidents that led us as the Police to recognise that we had a problem, that there was a disproportionate amount of violence, we had a murder and several knife attacks. But the people we were arresting weren’t from Norwich they were from London. I will speak about my own experience as a Detective Inspector dealing with my first incident of cuckooing. A male had chosen to throw himself from his flat window as he was so scared of what was inside his home. His safe space, his home had been taken over by “cuckoos” drug dealers running count</a:t>
            </a:r>
          </a:p>
        </p:txBody>
      </p:sp>
      <p:sp>
        <p:nvSpPr>
          <p:cNvPr id="4" name="Slide Number Placeholder 3"/>
          <p:cNvSpPr>
            <a:spLocks noGrp="1"/>
          </p:cNvSpPr>
          <p:nvPr>
            <p:ph type="sldNum" sz="quarter" idx="5"/>
          </p:nvPr>
        </p:nvSpPr>
        <p:spPr/>
        <p:txBody>
          <a:bodyPr/>
          <a:lstStyle/>
          <a:p>
            <a:fld id="{9C3C030C-8D4B-46C8-A3D7-7C2E04BD7004}" type="slidenum">
              <a:rPr lang="en-GB" smtClean="0"/>
              <a:t>13</a:t>
            </a:fld>
            <a:endParaRPr lang="en-GB"/>
          </a:p>
        </p:txBody>
      </p:sp>
    </p:spTree>
    <p:extLst>
      <p:ext uri="{BB962C8B-B14F-4D97-AF65-F5344CB8AC3E}">
        <p14:creationId xmlns:p14="http://schemas.microsoft.com/office/powerpoint/2010/main" val="3483958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154C-2326-4861-9275-7E60655573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7F6731-AB8F-4CB5-9D8D-221E21CCA1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C8970B-5246-4B3F-B14A-5D951A1E8C52}"/>
              </a:ext>
            </a:extLst>
          </p:cNvPr>
          <p:cNvSpPr>
            <a:spLocks noGrp="1"/>
          </p:cNvSpPr>
          <p:nvPr>
            <p:ph type="dt" sz="half" idx="10"/>
          </p:nvPr>
        </p:nvSpPr>
        <p:spPr/>
        <p:txBody>
          <a:bodyPr/>
          <a:lstStyle/>
          <a:p>
            <a:fld id="{97CABD93-59DF-4F56-AE38-FAF4BD264849}" type="datetimeFigureOut">
              <a:rPr lang="en-GB" smtClean="0"/>
              <a:t>11/11/2021</a:t>
            </a:fld>
            <a:endParaRPr lang="en-GB"/>
          </a:p>
        </p:txBody>
      </p:sp>
      <p:sp>
        <p:nvSpPr>
          <p:cNvPr id="5" name="Footer Placeholder 4">
            <a:extLst>
              <a:ext uri="{FF2B5EF4-FFF2-40B4-BE49-F238E27FC236}">
                <a16:creationId xmlns:a16="http://schemas.microsoft.com/office/drawing/2014/main" id="{8F49067C-94F1-4B6A-8217-E0B6846783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FCF45D-64D7-4BA0-AA46-9E7DB53CB020}"/>
              </a:ext>
            </a:extLst>
          </p:cNvPr>
          <p:cNvSpPr>
            <a:spLocks noGrp="1"/>
          </p:cNvSpPr>
          <p:nvPr>
            <p:ph type="sldNum" sz="quarter" idx="12"/>
          </p:nvPr>
        </p:nvSpPr>
        <p:spPr/>
        <p:txBody>
          <a:bodyPr/>
          <a:lstStyle/>
          <a:p>
            <a:fld id="{BAB6E1C7-54AF-4BC5-8B61-6697D0440D72}" type="slidenum">
              <a:rPr lang="en-GB" smtClean="0"/>
              <a:t>‹#›</a:t>
            </a:fld>
            <a:endParaRPr lang="en-GB"/>
          </a:p>
        </p:txBody>
      </p:sp>
    </p:spTree>
    <p:extLst>
      <p:ext uri="{BB962C8B-B14F-4D97-AF65-F5344CB8AC3E}">
        <p14:creationId xmlns:p14="http://schemas.microsoft.com/office/powerpoint/2010/main" val="80565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C9FF-A7D7-4F1E-B81E-E1B577E0B4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AECC26-BA1F-4B6A-AB91-5B08DEAB7F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0A6405-1F01-43C9-85A1-CE89AE839FAA}"/>
              </a:ext>
            </a:extLst>
          </p:cNvPr>
          <p:cNvSpPr>
            <a:spLocks noGrp="1"/>
          </p:cNvSpPr>
          <p:nvPr>
            <p:ph type="dt" sz="half" idx="10"/>
          </p:nvPr>
        </p:nvSpPr>
        <p:spPr/>
        <p:txBody>
          <a:bodyPr/>
          <a:lstStyle/>
          <a:p>
            <a:fld id="{97CABD93-59DF-4F56-AE38-FAF4BD264849}" type="datetimeFigureOut">
              <a:rPr lang="en-GB" smtClean="0"/>
              <a:t>11/11/2021</a:t>
            </a:fld>
            <a:endParaRPr lang="en-GB"/>
          </a:p>
        </p:txBody>
      </p:sp>
      <p:sp>
        <p:nvSpPr>
          <p:cNvPr id="5" name="Footer Placeholder 4">
            <a:extLst>
              <a:ext uri="{FF2B5EF4-FFF2-40B4-BE49-F238E27FC236}">
                <a16:creationId xmlns:a16="http://schemas.microsoft.com/office/drawing/2014/main" id="{0DF94976-F528-416A-B40D-57C8E20050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614BFA-80E4-4927-AD5B-BA45E3E0BF3A}"/>
              </a:ext>
            </a:extLst>
          </p:cNvPr>
          <p:cNvSpPr>
            <a:spLocks noGrp="1"/>
          </p:cNvSpPr>
          <p:nvPr>
            <p:ph type="sldNum" sz="quarter" idx="12"/>
          </p:nvPr>
        </p:nvSpPr>
        <p:spPr/>
        <p:txBody>
          <a:bodyPr/>
          <a:lstStyle/>
          <a:p>
            <a:fld id="{BAB6E1C7-54AF-4BC5-8B61-6697D0440D72}" type="slidenum">
              <a:rPr lang="en-GB" smtClean="0"/>
              <a:t>‹#›</a:t>
            </a:fld>
            <a:endParaRPr lang="en-GB"/>
          </a:p>
        </p:txBody>
      </p:sp>
    </p:spTree>
    <p:extLst>
      <p:ext uri="{BB962C8B-B14F-4D97-AF65-F5344CB8AC3E}">
        <p14:creationId xmlns:p14="http://schemas.microsoft.com/office/powerpoint/2010/main" val="1092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ACF296-4E55-4322-9F59-B3C0BEC810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50E453-933A-41E0-A1E7-A7AC4F0F70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86C535-126F-4E76-8CCB-107F4EC038FD}"/>
              </a:ext>
            </a:extLst>
          </p:cNvPr>
          <p:cNvSpPr>
            <a:spLocks noGrp="1"/>
          </p:cNvSpPr>
          <p:nvPr>
            <p:ph type="dt" sz="half" idx="10"/>
          </p:nvPr>
        </p:nvSpPr>
        <p:spPr/>
        <p:txBody>
          <a:bodyPr/>
          <a:lstStyle/>
          <a:p>
            <a:fld id="{97CABD93-59DF-4F56-AE38-FAF4BD264849}" type="datetimeFigureOut">
              <a:rPr lang="en-GB" smtClean="0"/>
              <a:t>11/11/2021</a:t>
            </a:fld>
            <a:endParaRPr lang="en-GB"/>
          </a:p>
        </p:txBody>
      </p:sp>
      <p:sp>
        <p:nvSpPr>
          <p:cNvPr id="5" name="Footer Placeholder 4">
            <a:extLst>
              <a:ext uri="{FF2B5EF4-FFF2-40B4-BE49-F238E27FC236}">
                <a16:creationId xmlns:a16="http://schemas.microsoft.com/office/drawing/2014/main" id="{636ED32F-34C9-4D5E-BD02-1426F9C4E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1A15DE-00D7-452F-B7B2-31D0B4616631}"/>
              </a:ext>
            </a:extLst>
          </p:cNvPr>
          <p:cNvSpPr>
            <a:spLocks noGrp="1"/>
          </p:cNvSpPr>
          <p:nvPr>
            <p:ph type="sldNum" sz="quarter" idx="12"/>
          </p:nvPr>
        </p:nvSpPr>
        <p:spPr/>
        <p:txBody>
          <a:bodyPr/>
          <a:lstStyle/>
          <a:p>
            <a:fld id="{BAB6E1C7-54AF-4BC5-8B61-6697D0440D72}" type="slidenum">
              <a:rPr lang="en-GB" smtClean="0"/>
              <a:t>‹#›</a:t>
            </a:fld>
            <a:endParaRPr lang="en-GB"/>
          </a:p>
        </p:txBody>
      </p:sp>
    </p:spTree>
    <p:extLst>
      <p:ext uri="{BB962C8B-B14F-4D97-AF65-F5344CB8AC3E}">
        <p14:creationId xmlns:p14="http://schemas.microsoft.com/office/powerpoint/2010/main" val="259899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1C0A-AE1D-4751-8522-DD4D21E14D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7DC4BF-4103-4470-9AB8-144B0EE23F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4E2068-57F3-481A-B895-ECA8014DEC3F}"/>
              </a:ext>
            </a:extLst>
          </p:cNvPr>
          <p:cNvSpPr>
            <a:spLocks noGrp="1"/>
          </p:cNvSpPr>
          <p:nvPr>
            <p:ph type="dt" sz="half" idx="10"/>
          </p:nvPr>
        </p:nvSpPr>
        <p:spPr/>
        <p:txBody>
          <a:bodyPr/>
          <a:lstStyle/>
          <a:p>
            <a:fld id="{97CABD93-59DF-4F56-AE38-FAF4BD264849}" type="datetimeFigureOut">
              <a:rPr lang="en-GB" smtClean="0"/>
              <a:t>11/11/2021</a:t>
            </a:fld>
            <a:endParaRPr lang="en-GB"/>
          </a:p>
        </p:txBody>
      </p:sp>
      <p:sp>
        <p:nvSpPr>
          <p:cNvPr id="5" name="Footer Placeholder 4">
            <a:extLst>
              <a:ext uri="{FF2B5EF4-FFF2-40B4-BE49-F238E27FC236}">
                <a16:creationId xmlns:a16="http://schemas.microsoft.com/office/drawing/2014/main" id="{F68F0CF1-52D1-44D5-A41E-08DFD3EC09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14CCB-6988-49B0-91B5-D52A48283618}"/>
              </a:ext>
            </a:extLst>
          </p:cNvPr>
          <p:cNvSpPr>
            <a:spLocks noGrp="1"/>
          </p:cNvSpPr>
          <p:nvPr>
            <p:ph type="sldNum" sz="quarter" idx="12"/>
          </p:nvPr>
        </p:nvSpPr>
        <p:spPr/>
        <p:txBody>
          <a:bodyPr/>
          <a:lstStyle/>
          <a:p>
            <a:fld id="{BAB6E1C7-54AF-4BC5-8B61-6697D0440D72}" type="slidenum">
              <a:rPr lang="en-GB" smtClean="0"/>
              <a:t>‹#›</a:t>
            </a:fld>
            <a:endParaRPr lang="en-GB"/>
          </a:p>
        </p:txBody>
      </p:sp>
    </p:spTree>
    <p:extLst>
      <p:ext uri="{BB962C8B-B14F-4D97-AF65-F5344CB8AC3E}">
        <p14:creationId xmlns:p14="http://schemas.microsoft.com/office/powerpoint/2010/main" val="199771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CBBB-271A-4FD3-A130-F6431280F5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88DC30-7635-4642-A990-BE98CBFB86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8CCC8D-62CA-413F-9BE2-304D816EFC88}"/>
              </a:ext>
            </a:extLst>
          </p:cNvPr>
          <p:cNvSpPr>
            <a:spLocks noGrp="1"/>
          </p:cNvSpPr>
          <p:nvPr>
            <p:ph type="dt" sz="half" idx="10"/>
          </p:nvPr>
        </p:nvSpPr>
        <p:spPr/>
        <p:txBody>
          <a:bodyPr/>
          <a:lstStyle/>
          <a:p>
            <a:fld id="{97CABD93-59DF-4F56-AE38-FAF4BD264849}" type="datetimeFigureOut">
              <a:rPr lang="en-GB" smtClean="0"/>
              <a:t>11/11/2021</a:t>
            </a:fld>
            <a:endParaRPr lang="en-GB"/>
          </a:p>
        </p:txBody>
      </p:sp>
      <p:sp>
        <p:nvSpPr>
          <p:cNvPr id="5" name="Footer Placeholder 4">
            <a:extLst>
              <a:ext uri="{FF2B5EF4-FFF2-40B4-BE49-F238E27FC236}">
                <a16:creationId xmlns:a16="http://schemas.microsoft.com/office/drawing/2014/main" id="{C68A46BC-F9D5-4BFC-9428-6F5866102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60F870-5E48-475E-87CF-85F62930A3CD}"/>
              </a:ext>
            </a:extLst>
          </p:cNvPr>
          <p:cNvSpPr>
            <a:spLocks noGrp="1"/>
          </p:cNvSpPr>
          <p:nvPr>
            <p:ph type="sldNum" sz="quarter" idx="12"/>
          </p:nvPr>
        </p:nvSpPr>
        <p:spPr/>
        <p:txBody>
          <a:bodyPr/>
          <a:lstStyle/>
          <a:p>
            <a:fld id="{BAB6E1C7-54AF-4BC5-8B61-6697D0440D72}" type="slidenum">
              <a:rPr lang="en-GB" smtClean="0"/>
              <a:t>‹#›</a:t>
            </a:fld>
            <a:endParaRPr lang="en-GB"/>
          </a:p>
        </p:txBody>
      </p:sp>
    </p:spTree>
    <p:extLst>
      <p:ext uri="{BB962C8B-B14F-4D97-AF65-F5344CB8AC3E}">
        <p14:creationId xmlns:p14="http://schemas.microsoft.com/office/powerpoint/2010/main" val="268697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E3E4-14C4-43F5-BC12-635399637A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D57501-F99E-41F3-B6A8-DDB3CD7148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2E7D73-5B92-4D29-8CF7-27296C360B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490EC5-4C7B-444F-AF3E-D4B5F2AF5C5F}"/>
              </a:ext>
            </a:extLst>
          </p:cNvPr>
          <p:cNvSpPr>
            <a:spLocks noGrp="1"/>
          </p:cNvSpPr>
          <p:nvPr>
            <p:ph type="dt" sz="half" idx="10"/>
          </p:nvPr>
        </p:nvSpPr>
        <p:spPr/>
        <p:txBody>
          <a:bodyPr/>
          <a:lstStyle/>
          <a:p>
            <a:fld id="{97CABD93-59DF-4F56-AE38-FAF4BD264849}" type="datetimeFigureOut">
              <a:rPr lang="en-GB" smtClean="0"/>
              <a:t>11/11/2021</a:t>
            </a:fld>
            <a:endParaRPr lang="en-GB"/>
          </a:p>
        </p:txBody>
      </p:sp>
      <p:sp>
        <p:nvSpPr>
          <p:cNvPr id="6" name="Footer Placeholder 5">
            <a:extLst>
              <a:ext uri="{FF2B5EF4-FFF2-40B4-BE49-F238E27FC236}">
                <a16:creationId xmlns:a16="http://schemas.microsoft.com/office/drawing/2014/main" id="{DDF86625-C0DB-48F7-B408-144B6AD5CA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0ED4CA-3EC9-4593-917A-AE27510A11FB}"/>
              </a:ext>
            </a:extLst>
          </p:cNvPr>
          <p:cNvSpPr>
            <a:spLocks noGrp="1"/>
          </p:cNvSpPr>
          <p:nvPr>
            <p:ph type="sldNum" sz="quarter" idx="12"/>
          </p:nvPr>
        </p:nvSpPr>
        <p:spPr/>
        <p:txBody>
          <a:bodyPr/>
          <a:lstStyle/>
          <a:p>
            <a:fld id="{BAB6E1C7-54AF-4BC5-8B61-6697D0440D72}" type="slidenum">
              <a:rPr lang="en-GB" smtClean="0"/>
              <a:t>‹#›</a:t>
            </a:fld>
            <a:endParaRPr lang="en-GB"/>
          </a:p>
        </p:txBody>
      </p:sp>
    </p:spTree>
    <p:extLst>
      <p:ext uri="{BB962C8B-B14F-4D97-AF65-F5344CB8AC3E}">
        <p14:creationId xmlns:p14="http://schemas.microsoft.com/office/powerpoint/2010/main" val="274039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A173-30F1-4F5C-A49C-59CBD67D38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188344-B912-4A36-B5A8-88B2FB62C4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EEC603-06FB-4E01-8243-3113653CC7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1A565F-5792-45D7-8943-0491BCE2A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7FF7FB-4CF7-4FB8-A1F5-53E1EA02F6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748BC6-11D2-4ABF-A5F3-649E0095695D}"/>
              </a:ext>
            </a:extLst>
          </p:cNvPr>
          <p:cNvSpPr>
            <a:spLocks noGrp="1"/>
          </p:cNvSpPr>
          <p:nvPr>
            <p:ph type="dt" sz="half" idx="10"/>
          </p:nvPr>
        </p:nvSpPr>
        <p:spPr/>
        <p:txBody>
          <a:bodyPr/>
          <a:lstStyle/>
          <a:p>
            <a:fld id="{97CABD93-59DF-4F56-AE38-FAF4BD264849}" type="datetimeFigureOut">
              <a:rPr lang="en-GB" smtClean="0"/>
              <a:t>11/11/2021</a:t>
            </a:fld>
            <a:endParaRPr lang="en-GB"/>
          </a:p>
        </p:txBody>
      </p:sp>
      <p:sp>
        <p:nvSpPr>
          <p:cNvPr id="8" name="Footer Placeholder 7">
            <a:extLst>
              <a:ext uri="{FF2B5EF4-FFF2-40B4-BE49-F238E27FC236}">
                <a16:creationId xmlns:a16="http://schemas.microsoft.com/office/drawing/2014/main" id="{ADFC8DC8-552B-4E23-A3BF-C923798C3A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5C9EF7-62EA-4681-B7E0-E143602692C0}"/>
              </a:ext>
            </a:extLst>
          </p:cNvPr>
          <p:cNvSpPr>
            <a:spLocks noGrp="1"/>
          </p:cNvSpPr>
          <p:nvPr>
            <p:ph type="sldNum" sz="quarter" idx="12"/>
          </p:nvPr>
        </p:nvSpPr>
        <p:spPr/>
        <p:txBody>
          <a:bodyPr/>
          <a:lstStyle/>
          <a:p>
            <a:fld id="{BAB6E1C7-54AF-4BC5-8B61-6697D0440D72}" type="slidenum">
              <a:rPr lang="en-GB" smtClean="0"/>
              <a:t>‹#›</a:t>
            </a:fld>
            <a:endParaRPr lang="en-GB"/>
          </a:p>
        </p:txBody>
      </p:sp>
    </p:spTree>
    <p:extLst>
      <p:ext uri="{BB962C8B-B14F-4D97-AF65-F5344CB8AC3E}">
        <p14:creationId xmlns:p14="http://schemas.microsoft.com/office/powerpoint/2010/main" val="386435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260E-0983-48AA-9E7B-09C86204F8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8983DD-B65E-45CA-8EC7-DB0D90A80F77}"/>
              </a:ext>
            </a:extLst>
          </p:cNvPr>
          <p:cNvSpPr>
            <a:spLocks noGrp="1"/>
          </p:cNvSpPr>
          <p:nvPr>
            <p:ph type="dt" sz="half" idx="10"/>
          </p:nvPr>
        </p:nvSpPr>
        <p:spPr/>
        <p:txBody>
          <a:bodyPr/>
          <a:lstStyle/>
          <a:p>
            <a:fld id="{97CABD93-59DF-4F56-AE38-FAF4BD264849}" type="datetimeFigureOut">
              <a:rPr lang="en-GB" smtClean="0"/>
              <a:t>11/11/2021</a:t>
            </a:fld>
            <a:endParaRPr lang="en-GB"/>
          </a:p>
        </p:txBody>
      </p:sp>
      <p:sp>
        <p:nvSpPr>
          <p:cNvPr id="4" name="Footer Placeholder 3">
            <a:extLst>
              <a:ext uri="{FF2B5EF4-FFF2-40B4-BE49-F238E27FC236}">
                <a16:creationId xmlns:a16="http://schemas.microsoft.com/office/drawing/2014/main" id="{570305BE-F8EF-4F49-836B-5884E3BBB8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40ED4C-F1FA-40AC-B5D7-C07E31BA4679}"/>
              </a:ext>
            </a:extLst>
          </p:cNvPr>
          <p:cNvSpPr>
            <a:spLocks noGrp="1"/>
          </p:cNvSpPr>
          <p:nvPr>
            <p:ph type="sldNum" sz="quarter" idx="12"/>
          </p:nvPr>
        </p:nvSpPr>
        <p:spPr/>
        <p:txBody>
          <a:bodyPr/>
          <a:lstStyle/>
          <a:p>
            <a:fld id="{BAB6E1C7-54AF-4BC5-8B61-6697D0440D72}" type="slidenum">
              <a:rPr lang="en-GB" smtClean="0"/>
              <a:t>‹#›</a:t>
            </a:fld>
            <a:endParaRPr lang="en-GB"/>
          </a:p>
        </p:txBody>
      </p:sp>
    </p:spTree>
    <p:extLst>
      <p:ext uri="{BB962C8B-B14F-4D97-AF65-F5344CB8AC3E}">
        <p14:creationId xmlns:p14="http://schemas.microsoft.com/office/powerpoint/2010/main" val="386024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A37658-30CB-4271-92F6-CBB79CF87278}"/>
              </a:ext>
            </a:extLst>
          </p:cNvPr>
          <p:cNvSpPr>
            <a:spLocks noGrp="1"/>
          </p:cNvSpPr>
          <p:nvPr>
            <p:ph type="dt" sz="half" idx="10"/>
          </p:nvPr>
        </p:nvSpPr>
        <p:spPr/>
        <p:txBody>
          <a:bodyPr/>
          <a:lstStyle/>
          <a:p>
            <a:fld id="{97CABD93-59DF-4F56-AE38-FAF4BD264849}" type="datetimeFigureOut">
              <a:rPr lang="en-GB" smtClean="0"/>
              <a:t>11/11/2021</a:t>
            </a:fld>
            <a:endParaRPr lang="en-GB"/>
          </a:p>
        </p:txBody>
      </p:sp>
      <p:sp>
        <p:nvSpPr>
          <p:cNvPr id="3" name="Footer Placeholder 2">
            <a:extLst>
              <a:ext uri="{FF2B5EF4-FFF2-40B4-BE49-F238E27FC236}">
                <a16:creationId xmlns:a16="http://schemas.microsoft.com/office/drawing/2014/main" id="{6402F18E-A997-4ADB-A5D3-A1B30EF5C4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5499CC-14F6-48DC-9AA4-2B205C49D7FE}"/>
              </a:ext>
            </a:extLst>
          </p:cNvPr>
          <p:cNvSpPr>
            <a:spLocks noGrp="1"/>
          </p:cNvSpPr>
          <p:nvPr>
            <p:ph type="sldNum" sz="quarter" idx="12"/>
          </p:nvPr>
        </p:nvSpPr>
        <p:spPr/>
        <p:txBody>
          <a:bodyPr/>
          <a:lstStyle/>
          <a:p>
            <a:fld id="{BAB6E1C7-54AF-4BC5-8B61-6697D0440D72}" type="slidenum">
              <a:rPr lang="en-GB" smtClean="0"/>
              <a:t>‹#›</a:t>
            </a:fld>
            <a:endParaRPr lang="en-GB"/>
          </a:p>
        </p:txBody>
      </p:sp>
    </p:spTree>
    <p:extLst>
      <p:ext uri="{BB962C8B-B14F-4D97-AF65-F5344CB8AC3E}">
        <p14:creationId xmlns:p14="http://schemas.microsoft.com/office/powerpoint/2010/main" val="308044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89C7-D789-4C08-8088-765F91225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E79C9D-4E7D-4F6E-A333-72D89BEE9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2FF83D-A665-4149-865D-DF4A0CC3D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2F2A9A-AD44-4B4F-9341-1D98869B804C}"/>
              </a:ext>
            </a:extLst>
          </p:cNvPr>
          <p:cNvSpPr>
            <a:spLocks noGrp="1"/>
          </p:cNvSpPr>
          <p:nvPr>
            <p:ph type="dt" sz="half" idx="10"/>
          </p:nvPr>
        </p:nvSpPr>
        <p:spPr/>
        <p:txBody>
          <a:bodyPr/>
          <a:lstStyle/>
          <a:p>
            <a:fld id="{97CABD93-59DF-4F56-AE38-FAF4BD264849}" type="datetimeFigureOut">
              <a:rPr lang="en-GB" smtClean="0"/>
              <a:t>11/11/2021</a:t>
            </a:fld>
            <a:endParaRPr lang="en-GB"/>
          </a:p>
        </p:txBody>
      </p:sp>
      <p:sp>
        <p:nvSpPr>
          <p:cNvPr id="6" name="Footer Placeholder 5">
            <a:extLst>
              <a:ext uri="{FF2B5EF4-FFF2-40B4-BE49-F238E27FC236}">
                <a16:creationId xmlns:a16="http://schemas.microsoft.com/office/drawing/2014/main" id="{A2A40245-1294-452D-B60E-59EDD8E4F9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A10E57-A506-4594-A4AF-9E6BB987F93C}"/>
              </a:ext>
            </a:extLst>
          </p:cNvPr>
          <p:cNvSpPr>
            <a:spLocks noGrp="1"/>
          </p:cNvSpPr>
          <p:nvPr>
            <p:ph type="sldNum" sz="quarter" idx="12"/>
          </p:nvPr>
        </p:nvSpPr>
        <p:spPr/>
        <p:txBody>
          <a:bodyPr/>
          <a:lstStyle/>
          <a:p>
            <a:fld id="{BAB6E1C7-54AF-4BC5-8B61-6697D0440D72}" type="slidenum">
              <a:rPr lang="en-GB" smtClean="0"/>
              <a:t>‹#›</a:t>
            </a:fld>
            <a:endParaRPr lang="en-GB"/>
          </a:p>
        </p:txBody>
      </p:sp>
    </p:spTree>
    <p:extLst>
      <p:ext uri="{BB962C8B-B14F-4D97-AF65-F5344CB8AC3E}">
        <p14:creationId xmlns:p14="http://schemas.microsoft.com/office/powerpoint/2010/main" val="305123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F82D-5910-426F-961C-182631EF97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DC803E-9337-4EE5-BCB9-D1C8922313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E45F35-4C07-42F3-AF36-819E75980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871EAE-4D0B-4F49-8C89-A463B5322F22}"/>
              </a:ext>
            </a:extLst>
          </p:cNvPr>
          <p:cNvSpPr>
            <a:spLocks noGrp="1"/>
          </p:cNvSpPr>
          <p:nvPr>
            <p:ph type="dt" sz="half" idx="10"/>
          </p:nvPr>
        </p:nvSpPr>
        <p:spPr/>
        <p:txBody>
          <a:bodyPr/>
          <a:lstStyle/>
          <a:p>
            <a:fld id="{97CABD93-59DF-4F56-AE38-FAF4BD264849}" type="datetimeFigureOut">
              <a:rPr lang="en-GB" smtClean="0"/>
              <a:t>11/11/2021</a:t>
            </a:fld>
            <a:endParaRPr lang="en-GB"/>
          </a:p>
        </p:txBody>
      </p:sp>
      <p:sp>
        <p:nvSpPr>
          <p:cNvPr id="6" name="Footer Placeholder 5">
            <a:extLst>
              <a:ext uri="{FF2B5EF4-FFF2-40B4-BE49-F238E27FC236}">
                <a16:creationId xmlns:a16="http://schemas.microsoft.com/office/drawing/2014/main" id="{C071F6BE-1BA3-47B4-9458-3E2CEBB18A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6301D9-1E52-45A3-8E8A-28671C09272C}"/>
              </a:ext>
            </a:extLst>
          </p:cNvPr>
          <p:cNvSpPr>
            <a:spLocks noGrp="1"/>
          </p:cNvSpPr>
          <p:nvPr>
            <p:ph type="sldNum" sz="quarter" idx="12"/>
          </p:nvPr>
        </p:nvSpPr>
        <p:spPr/>
        <p:txBody>
          <a:bodyPr/>
          <a:lstStyle/>
          <a:p>
            <a:fld id="{BAB6E1C7-54AF-4BC5-8B61-6697D0440D72}" type="slidenum">
              <a:rPr lang="en-GB" smtClean="0"/>
              <a:t>‹#›</a:t>
            </a:fld>
            <a:endParaRPr lang="en-GB"/>
          </a:p>
        </p:txBody>
      </p:sp>
    </p:spTree>
    <p:extLst>
      <p:ext uri="{BB962C8B-B14F-4D97-AF65-F5344CB8AC3E}">
        <p14:creationId xmlns:p14="http://schemas.microsoft.com/office/powerpoint/2010/main" val="364776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7E0F36-DAF9-401D-A0A6-CDB288427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44EFCE-EC92-4EC2-A062-BF6E74ACD3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7A7C52-88CD-49C9-9B2B-E1126CBBD3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ABD93-59DF-4F56-AE38-FAF4BD264849}" type="datetimeFigureOut">
              <a:rPr lang="en-GB" smtClean="0"/>
              <a:t>11/11/2021</a:t>
            </a:fld>
            <a:endParaRPr lang="en-GB"/>
          </a:p>
        </p:txBody>
      </p:sp>
      <p:sp>
        <p:nvSpPr>
          <p:cNvPr id="5" name="Footer Placeholder 4">
            <a:extLst>
              <a:ext uri="{FF2B5EF4-FFF2-40B4-BE49-F238E27FC236}">
                <a16:creationId xmlns:a16="http://schemas.microsoft.com/office/drawing/2014/main" id="{6F2F3178-16F0-490B-A138-60FB4339D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A5728A-F8DE-4D09-8BA0-1D30DBB9A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6E1C7-54AF-4BC5-8B61-6697D0440D72}" type="slidenum">
              <a:rPr lang="en-GB" smtClean="0"/>
              <a:t>‹#›</a:t>
            </a:fld>
            <a:endParaRPr lang="en-GB"/>
          </a:p>
        </p:txBody>
      </p:sp>
    </p:spTree>
    <p:extLst>
      <p:ext uri="{BB962C8B-B14F-4D97-AF65-F5344CB8AC3E}">
        <p14:creationId xmlns:p14="http://schemas.microsoft.com/office/powerpoint/2010/main" val="561484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0C32-2012-4008-9595-19D2C939A3BE}"/>
              </a:ext>
            </a:extLst>
          </p:cNvPr>
          <p:cNvSpPr>
            <a:spLocks noGrp="1"/>
          </p:cNvSpPr>
          <p:nvPr>
            <p:ph type="ctrTitle"/>
          </p:nvPr>
        </p:nvSpPr>
        <p:spPr>
          <a:xfrm>
            <a:off x="123825" y="812097"/>
            <a:ext cx="11944350" cy="4258628"/>
          </a:xfrm>
        </p:spPr>
        <p:txBody>
          <a:bodyPr>
            <a:noAutofit/>
          </a:bodyPr>
          <a:lstStyle/>
          <a:p>
            <a:br>
              <a:rPr lang="en-GB" sz="2800" dirty="0">
                <a:solidFill>
                  <a:schemeClr val="bg1"/>
                </a:solidFill>
                <a:latin typeface="Century Gothic" panose="020B0502020202020204" pitchFamily="34" charset="0"/>
              </a:rPr>
            </a:br>
            <a:br>
              <a:rPr lang="en-GB" sz="2800" dirty="0">
                <a:solidFill>
                  <a:schemeClr val="bg1"/>
                </a:solidFill>
                <a:latin typeface="Century Gothic" panose="020B0502020202020204" pitchFamily="34" charset="0"/>
              </a:rPr>
            </a:br>
            <a:r>
              <a:rPr lang="en-GB" sz="2800" dirty="0">
                <a:solidFill>
                  <a:schemeClr val="bg1"/>
                </a:solidFill>
                <a:latin typeface="Century Gothic" panose="020B0502020202020204" pitchFamily="34" charset="0"/>
              </a:rPr>
              <a:t>“..</a:t>
            </a:r>
            <a:r>
              <a:rPr lang="en-GB" sz="2800" dirty="0">
                <a:solidFill>
                  <a:schemeClr val="bg1"/>
                </a:solidFill>
              </a:rPr>
              <a:t>the annual cost to society of drug-related harms in Norfolk is around £312 million, more than twice the market value. The biggest cost components are crime and costs to the Criminal Justice Service (£150m) and drug-related deaths (£101m). Opiate and / or crack users account for 86% of annual costs” </a:t>
            </a:r>
            <a:br>
              <a:rPr lang="en-GB" sz="2800" dirty="0">
                <a:solidFill>
                  <a:schemeClr val="bg1"/>
                </a:solidFill>
              </a:rPr>
            </a:br>
            <a:br>
              <a:rPr lang="en-GB" sz="2800" dirty="0">
                <a:solidFill>
                  <a:schemeClr val="bg1"/>
                </a:solidFill>
              </a:rPr>
            </a:br>
            <a:r>
              <a:rPr lang="en-GB" sz="1800" dirty="0">
                <a:solidFill>
                  <a:schemeClr val="bg1"/>
                </a:solidFill>
              </a:rPr>
              <a:t>Norfolk Drug Market Profile 2021</a:t>
            </a:r>
            <a:br>
              <a:rPr lang="en-GB" sz="2800" dirty="0">
                <a:solidFill>
                  <a:schemeClr val="bg1"/>
                </a:solidFill>
              </a:rPr>
            </a:br>
            <a:r>
              <a:rPr lang="en-GB" sz="2800" dirty="0">
                <a:solidFill>
                  <a:schemeClr val="bg1"/>
                </a:solidFill>
                <a:latin typeface="Century Gothic" panose="020B0502020202020204" pitchFamily="34" charset="0"/>
              </a:rPr>
              <a:t> </a:t>
            </a:r>
          </a:p>
        </p:txBody>
      </p:sp>
      <p:grpSp>
        <p:nvGrpSpPr>
          <p:cNvPr id="5" name="Group 4">
            <a:extLst>
              <a:ext uri="{FF2B5EF4-FFF2-40B4-BE49-F238E27FC236}">
                <a16:creationId xmlns:a16="http://schemas.microsoft.com/office/drawing/2014/main" id="{876DA258-9A57-4EF3-BF1A-06B9079B6241}"/>
              </a:ext>
            </a:extLst>
          </p:cNvPr>
          <p:cNvGrpSpPr/>
          <p:nvPr/>
        </p:nvGrpSpPr>
        <p:grpSpPr>
          <a:xfrm>
            <a:off x="168385" y="5735637"/>
            <a:ext cx="11411093" cy="1053216"/>
            <a:chOff x="206109" y="5735635"/>
            <a:chExt cx="11411093" cy="1122365"/>
          </a:xfrm>
        </p:grpSpPr>
        <p:pic>
          <p:nvPicPr>
            <p:cNvPr id="6" name="Picture 5">
              <a:extLst>
                <a:ext uri="{FF2B5EF4-FFF2-40B4-BE49-F238E27FC236}">
                  <a16:creationId xmlns:a16="http://schemas.microsoft.com/office/drawing/2014/main" id="{F4F30153-C431-44EE-AD2C-130F506D2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09" y="5938259"/>
              <a:ext cx="3675227" cy="717117"/>
            </a:xfrm>
            <a:prstGeom prst="rect">
              <a:avLst/>
            </a:prstGeom>
          </p:spPr>
        </p:pic>
        <p:pic>
          <p:nvPicPr>
            <p:cNvPr id="7" name="Picture 6">
              <a:extLst>
                <a:ext uri="{FF2B5EF4-FFF2-40B4-BE49-F238E27FC236}">
                  <a16:creationId xmlns:a16="http://schemas.microsoft.com/office/drawing/2014/main" id="{DB7CA303-D606-4123-8430-AC1B8E199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289" y="5735635"/>
              <a:ext cx="2323913" cy="1122364"/>
            </a:xfrm>
            <a:prstGeom prst="rect">
              <a:avLst/>
            </a:prstGeom>
          </p:spPr>
        </p:pic>
        <p:pic>
          <p:nvPicPr>
            <p:cNvPr id="8" name="Picture 7">
              <a:extLst>
                <a:ext uri="{FF2B5EF4-FFF2-40B4-BE49-F238E27FC236}">
                  <a16:creationId xmlns:a16="http://schemas.microsoft.com/office/drawing/2014/main" id="{E01BC575-CB89-44F9-B401-040E8940D389}"/>
                </a:ext>
              </a:extLst>
            </p:cNvPr>
            <p:cNvPicPr>
              <a:picLocks noChangeAspect="1"/>
            </p:cNvPicPr>
            <p:nvPr/>
          </p:nvPicPr>
          <p:blipFill>
            <a:blip r:embed="rId4"/>
            <a:stretch>
              <a:fillRect/>
            </a:stretch>
          </p:blipFill>
          <p:spPr>
            <a:xfrm>
              <a:off x="4587281" y="5759744"/>
              <a:ext cx="3436782" cy="1098256"/>
            </a:xfrm>
            <a:prstGeom prst="rect">
              <a:avLst/>
            </a:prstGeom>
          </p:spPr>
        </p:pic>
      </p:grpSp>
    </p:spTree>
    <p:extLst>
      <p:ext uri="{BB962C8B-B14F-4D97-AF65-F5344CB8AC3E}">
        <p14:creationId xmlns:p14="http://schemas.microsoft.com/office/powerpoint/2010/main" val="302817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DF22F-E0DE-4EAB-8EEF-1E9D4E040C86}"/>
              </a:ext>
            </a:extLst>
          </p:cNvPr>
          <p:cNvSpPr>
            <a:spLocks noGrp="1"/>
          </p:cNvSpPr>
          <p:nvPr>
            <p:ph idx="1"/>
          </p:nvPr>
        </p:nvSpPr>
        <p:spPr>
          <a:xfrm>
            <a:off x="347870" y="2818286"/>
            <a:ext cx="11728174" cy="1897289"/>
          </a:xfrm>
        </p:spPr>
        <p:txBody>
          <a:bodyPr>
            <a:normAutofit/>
          </a:bodyPr>
          <a:lstStyle/>
          <a:p>
            <a:pPr marL="0" indent="0">
              <a:buNone/>
            </a:pPr>
            <a:r>
              <a:rPr lang="en-GB" sz="4800" dirty="0">
                <a:solidFill>
                  <a:schemeClr val="bg1"/>
                </a:solidFill>
                <a:latin typeface="Century Gothic" panose="020B0502020202020204" pitchFamily="34" charset="0"/>
              </a:rPr>
              <a:t>What to look for….</a:t>
            </a:r>
          </a:p>
        </p:txBody>
      </p:sp>
      <p:grpSp>
        <p:nvGrpSpPr>
          <p:cNvPr id="4" name="Group 3">
            <a:extLst>
              <a:ext uri="{FF2B5EF4-FFF2-40B4-BE49-F238E27FC236}">
                <a16:creationId xmlns:a16="http://schemas.microsoft.com/office/drawing/2014/main" id="{E9DD2A45-3B67-49B8-987F-C2AECCEC9C57}"/>
              </a:ext>
            </a:extLst>
          </p:cNvPr>
          <p:cNvGrpSpPr/>
          <p:nvPr/>
        </p:nvGrpSpPr>
        <p:grpSpPr>
          <a:xfrm>
            <a:off x="168385" y="5735637"/>
            <a:ext cx="11411093" cy="1053216"/>
            <a:chOff x="206109" y="5735635"/>
            <a:chExt cx="11411093" cy="1122365"/>
          </a:xfrm>
        </p:grpSpPr>
        <p:pic>
          <p:nvPicPr>
            <p:cNvPr id="5" name="Picture 4">
              <a:extLst>
                <a:ext uri="{FF2B5EF4-FFF2-40B4-BE49-F238E27FC236}">
                  <a16:creationId xmlns:a16="http://schemas.microsoft.com/office/drawing/2014/main" id="{F06F137B-3202-4AD6-B08E-A1D134571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09" y="5938259"/>
              <a:ext cx="3675227" cy="717117"/>
            </a:xfrm>
            <a:prstGeom prst="rect">
              <a:avLst/>
            </a:prstGeom>
          </p:spPr>
        </p:pic>
        <p:pic>
          <p:nvPicPr>
            <p:cNvPr id="6" name="Picture 5">
              <a:extLst>
                <a:ext uri="{FF2B5EF4-FFF2-40B4-BE49-F238E27FC236}">
                  <a16:creationId xmlns:a16="http://schemas.microsoft.com/office/drawing/2014/main" id="{E8F643CE-CAE7-49A0-A47D-F718A6710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89" y="5735635"/>
              <a:ext cx="2323913" cy="1122364"/>
            </a:xfrm>
            <a:prstGeom prst="rect">
              <a:avLst/>
            </a:prstGeom>
          </p:spPr>
        </p:pic>
        <p:pic>
          <p:nvPicPr>
            <p:cNvPr id="7" name="Picture 6">
              <a:extLst>
                <a:ext uri="{FF2B5EF4-FFF2-40B4-BE49-F238E27FC236}">
                  <a16:creationId xmlns:a16="http://schemas.microsoft.com/office/drawing/2014/main" id="{11C766EA-D9C1-4E4E-974E-09C3848D6B55}"/>
                </a:ext>
              </a:extLst>
            </p:cNvPr>
            <p:cNvPicPr>
              <a:picLocks noChangeAspect="1"/>
            </p:cNvPicPr>
            <p:nvPr/>
          </p:nvPicPr>
          <p:blipFill>
            <a:blip r:embed="rId5"/>
            <a:stretch>
              <a:fillRect/>
            </a:stretch>
          </p:blipFill>
          <p:spPr>
            <a:xfrm>
              <a:off x="4587281" y="5759744"/>
              <a:ext cx="3436782" cy="1098256"/>
            </a:xfrm>
            <a:prstGeom prst="rect">
              <a:avLst/>
            </a:prstGeom>
          </p:spPr>
        </p:pic>
      </p:grpSp>
    </p:spTree>
    <p:extLst>
      <p:ext uri="{BB962C8B-B14F-4D97-AF65-F5344CB8AC3E}">
        <p14:creationId xmlns:p14="http://schemas.microsoft.com/office/powerpoint/2010/main" val="156797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DF22F-E0DE-4EAB-8EEF-1E9D4E040C86}"/>
              </a:ext>
            </a:extLst>
          </p:cNvPr>
          <p:cNvSpPr>
            <a:spLocks noGrp="1"/>
          </p:cNvSpPr>
          <p:nvPr>
            <p:ph idx="1"/>
          </p:nvPr>
        </p:nvSpPr>
        <p:spPr>
          <a:xfrm>
            <a:off x="347870" y="626165"/>
            <a:ext cx="11728174" cy="5933661"/>
          </a:xfrm>
        </p:spPr>
        <p:txBody>
          <a:bodyPr>
            <a:normAutofit fontScale="47500" lnSpcReduction="20000"/>
          </a:bodyPr>
          <a:lstStyle/>
          <a:p>
            <a:r>
              <a:rPr lang="en-GB" sz="4800" dirty="0">
                <a:solidFill>
                  <a:schemeClr val="bg1"/>
                </a:solidFill>
                <a:latin typeface="Century Gothic" panose="020B0502020202020204" pitchFamily="34" charset="0"/>
              </a:rPr>
              <a:t>Unexpected visitors, both adults and children</a:t>
            </a:r>
          </a:p>
          <a:p>
            <a:endParaRPr lang="en-GB" sz="4800" dirty="0">
              <a:solidFill>
                <a:schemeClr val="bg1"/>
              </a:solidFill>
              <a:latin typeface="Century Gothic" panose="020B0502020202020204" pitchFamily="34" charset="0"/>
            </a:endParaRPr>
          </a:p>
          <a:p>
            <a:r>
              <a:rPr lang="en-GB" sz="4800" dirty="0">
                <a:solidFill>
                  <a:schemeClr val="bg1"/>
                </a:solidFill>
                <a:latin typeface="Century Gothic" panose="020B0502020202020204" pitchFamily="34" charset="0"/>
              </a:rPr>
              <a:t>Evidence of drug use or drug dealing</a:t>
            </a:r>
          </a:p>
          <a:p>
            <a:pPr marL="0" indent="0">
              <a:buNone/>
            </a:pPr>
            <a:r>
              <a:rPr lang="en-GB" sz="4800" dirty="0">
                <a:solidFill>
                  <a:schemeClr val="bg1"/>
                </a:solidFill>
                <a:latin typeface="Century Gothic" panose="020B0502020202020204" pitchFamily="34" charset="0"/>
              </a:rPr>
              <a:t>  Scales, cling film, bits of plastic bags Vaseline/lubricants/condoms</a:t>
            </a:r>
          </a:p>
          <a:p>
            <a:r>
              <a:rPr lang="en-GB" sz="4800" dirty="0">
                <a:solidFill>
                  <a:schemeClr val="bg1"/>
                </a:solidFill>
                <a:latin typeface="Century Gothic" panose="020B0502020202020204" pitchFamily="34" charset="0"/>
              </a:rPr>
              <a:t>Weapons readily available. Knives, items by the door</a:t>
            </a:r>
          </a:p>
          <a:p>
            <a:endParaRPr lang="en-GB" sz="4800" dirty="0">
              <a:solidFill>
                <a:schemeClr val="bg1"/>
              </a:solidFill>
              <a:latin typeface="Century Gothic" panose="020B0502020202020204" pitchFamily="34" charset="0"/>
            </a:endParaRPr>
          </a:p>
          <a:p>
            <a:r>
              <a:rPr lang="en-GB" sz="4800" dirty="0">
                <a:solidFill>
                  <a:schemeClr val="bg1"/>
                </a:solidFill>
                <a:latin typeface="Century Gothic" panose="020B0502020202020204" pitchFamily="34" charset="0"/>
              </a:rPr>
              <a:t>Unexplained injuries burns, scalding, cuts, bruises</a:t>
            </a:r>
          </a:p>
          <a:p>
            <a:endParaRPr lang="en-GB" sz="4800" dirty="0">
              <a:solidFill>
                <a:schemeClr val="bg1"/>
              </a:solidFill>
              <a:latin typeface="Century Gothic" panose="020B0502020202020204" pitchFamily="34" charset="0"/>
            </a:endParaRPr>
          </a:p>
          <a:p>
            <a:r>
              <a:rPr lang="en-GB" sz="4800" dirty="0">
                <a:solidFill>
                  <a:schemeClr val="bg1"/>
                </a:solidFill>
                <a:latin typeface="Century Gothic" panose="020B0502020202020204" pitchFamily="34" charset="0"/>
              </a:rPr>
              <a:t>Change in demeanour</a:t>
            </a:r>
          </a:p>
          <a:p>
            <a:endParaRPr lang="en-GB" sz="4800" dirty="0">
              <a:solidFill>
                <a:schemeClr val="bg1"/>
              </a:solidFill>
              <a:latin typeface="Century Gothic" panose="020B0502020202020204" pitchFamily="34" charset="0"/>
            </a:endParaRPr>
          </a:p>
          <a:p>
            <a:r>
              <a:rPr lang="en-GB" sz="4800" dirty="0">
                <a:solidFill>
                  <a:schemeClr val="bg1"/>
                </a:solidFill>
                <a:latin typeface="Century Gothic" panose="020B0502020202020204" pitchFamily="34" charset="0"/>
              </a:rPr>
              <a:t>No longer available for home visits</a:t>
            </a:r>
          </a:p>
          <a:p>
            <a:endParaRPr lang="en-GB" sz="4800" dirty="0">
              <a:solidFill>
                <a:schemeClr val="bg1"/>
              </a:solidFill>
              <a:latin typeface="Century Gothic" panose="020B0502020202020204" pitchFamily="34" charset="0"/>
            </a:endParaRPr>
          </a:p>
          <a:p>
            <a:r>
              <a:rPr lang="en-GB" sz="4800" dirty="0">
                <a:solidFill>
                  <a:schemeClr val="bg1"/>
                </a:solidFill>
                <a:latin typeface="Century Gothic" panose="020B0502020202020204" pitchFamily="34" charset="0"/>
              </a:rPr>
              <a:t>Signs that someone is home but not who you expect…repeatedly</a:t>
            </a:r>
          </a:p>
          <a:p>
            <a:endParaRPr lang="en-GB" sz="4800" dirty="0">
              <a:solidFill>
                <a:schemeClr val="bg1"/>
              </a:solidFill>
              <a:latin typeface="Century Gothic" panose="020B0502020202020204" pitchFamily="34" charset="0"/>
            </a:endParaRPr>
          </a:p>
          <a:p>
            <a:r>
              <a:rPr lang="en-GB" sz="4800" dirty="0">
                <a:solidFill>
                  <a:schemeClr val="bg1"/>
                </a:solidFill>
                <a:latin typeface="Century Gothic" panose="020B0502020202020204" pitchFamily="34" charset="0"/>
              </a:rPr>
              <a:t>Neighbours accounts of a change at the address, lots of callers</a:t>
            </a:r>
          </a:p>
          <a:p>
            <a:pPr marL="0" indent="0">
              <a:buNone/>
            </a:pPr>
            <a:endParaRPr lang="en-GB" sz="4800" dirty="0">
              <a:solidFill>
                <a:schemeClr val="bg1"/>
              </a:solidFill>
              <a:latin typeface="Century Gothic" panose="020B0502020202020204" pitchFamily="34" charset="0"/>
            </a:endParaRPr>
          </a:p>
          <a:p>
            <a:pPr marL="0" indent="0">
              <a:buNone/>
            </a:pPr>
            <a:endParaRPr lang="en-GB" sz="4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4298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DF22F-E0DE-4EAB-8EEF-1E9D4E040C86}"/>
              </a:ext>
            </a:extLst>
          </p:cNvPr>
          <p:cNvSpPr>
            <a:spLocks noGrp="1"/>
          </p:cNvSpPr>
          <p:nvPr>
            <p:ph idx="1"/>
          </p:nvPr>
        </p:nvSpPr>
        <p:spPr>
          <a:xfrm>
            <a:off x="347870" y="2818286"/>
            <a:ext cx="11728174" cy="1897289"/>
          </a:xfrm>
        </p:spPr>
        <p:txBody>
          <a:bodyPr>
            <a:normAutofit/>
          </a:bodyPr>
          <a:lstStyle/>
          <a:p>
            <a:pPr marL="0" indent="0">
              <a:buNone/>
            </a:pPr>
            <a:r>
              <a:rPr lang="en-GB" sz="4800" dirty="0">
                <a:solidFill>
                  <a:schemeClr val="bg1"/>
                </a:solidFill>
                <a:latin typeface="Century Gothic" panose="020B0502020202020204" pitchFamily="34" charset="0"/>
              </a:rPr>
              <a:t>What can you do….</a:t>
            </a:r>
          </a:p>
        </p:txBody>
      </p:sp>
      <p:grpSp>
        <p:nvGrpSpPr>
          <p:cNvPr id="4" name="Group 3">
            <a:extLst>
              <a:ext uri="{FF2B5EF4-FFF2-40B4-BE49-F238E27FC236}">
                <a16:creationId xmlns:a16="http://schemas.microsoft.com/office/drawing/2014/main" id="{75372CF7-E334-4027-B8A3-66613E4E8D04}"/>
              </a:ext>
            </a:extLst>
          </p:cNvPr>
          <p:cNvGrpSpPr/>
          <p:nvPr/>
        </p:nvGrpSpPr>
        <p:grpSpPr>
          <a:xfrm>
            <a:off x="168385" y="5735637"/>
            <a:ext cx="11411093" cy="1053216"/>
            <a:chOff x="206109" y="5735635"/>
            <a:chExt cx="11411093" cy="1122365"/>
          </a:xfrm>
        </p:grpSpPr>
        <p:pic>
          <p:nvPicPr>
            <p:cNvPr id="5" name="Picture 4">
              <a:extLst>
                <a:ext uri="{FF2B5EF4-FFF2-40B4-BE49-F238E27FC236}">
                  <a16:creationId xmlns:a16="http://schemas.microsoft.com/office/drawing/2014/main" id="{B394A89B-B369-4ECB-A82F-548A6F32D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09" y="5938259"/>
              <a:ext cx="3675227" cy="717117"/>
            </a:xfrm>
            <a:prstGeom prst="rect">
              <a:avLst/>
            </a:prstGeom>
          </p:spPr>
        </p:pic>
        <p:pic>
          <p:nvPicPr>
            <p:cNvPr id="6" name="Picture 5">
              <a:extLst>
                <a:ext uri="{FF2B5EF4-FFF2-40B4-BE49-F238E27FC236}">
                  <a16:creationId xmlns:a16="http://schemas.microsoft.com/office/drawing/2014/main" id="{EA682240-1324-4CD3-AC8B-AD2AE7899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89" y="5735635"/>
              <a:ext cx="2323913" cy="1122364"/>
            </a:xfrm>
            <a:prstGeom prst="rect">
              <a:avLst/>
            </a:prstGeom>
          </p:spPr>
        </p:pic>
        <p:pic>
          <p:nvPicPr>
            <p:cNvPr id="7" name="Picture 6">
              <a:extLst>
                <a:ext uri="{FF2B5EF4-FFF2-40B4-BE49-F238E27FC236}">
                  <a16:creationId xmlns:a16="http://schemas.microsoft.com/office/drawing/2014/main" id="{923E5CA1-2F26-41E6-BB9F-0A706058E880}"/>
                </a:ext>
              </a:extLst>
            </p:cNvPr>
            <p:cNvPicPr>
              <a:picLocks noChangeAspect="1"/>
            </p:cNvPicPr>
            <p:nvPr/>
          </p:nvPicPr>
          <p:blipFill>
            <a:blip r:embed="rId5"/>
            <a:stretch>
              <a:fillRect/>
            </a:stretch>
          </p:blipFill>
          <p:spPr>
            <a:xfrm>
              <a:off x="4587281" y="5759744"/>
              <a:ext cx="3436782" cy="1098256"/>
            </a:xfrm>
            <a:prstGeom prst="rect">
              <a:avLst/>
            </a:prstGeom>
          </p:spPr>
        </p:pic>
      </p:grpSp>
    </p:spTree>
    <p:extLst>
      <p:ext uri="{BB962C8B-B14F-4D97-AF65-F5344CB8AC3E}">
        <p14:creationId xmlns:p14="http://schemas.microsoft.com/office/powerpoint/2010/main" val="242783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DF22F-E0DE-4EAB-8EEF-1E9D4E040C86}"/>
              </a:ext>
            </a:extLst>
          </p:cNvPr>
          <p:cNvSpPr>
            <a:spLocks noGrp="1"/>
          </p:cNvSpPr>
          <p:nvPr>
            <p:ph idx="1"/>
          </p:nvPr>
        </p:nvSpPr>
        <p:spPr>
          <a:xfrm>
            <a:off x="327992" y="2281573"/>
            <a:ext cx="11728174" cy="1897289"/>
          </a:xfrm>
        </p:spPr>
        <p:txBody>
          <a:bodyPr>
            <a:normAutofit fontScale="92500" lnSpcReduction="20000"/>
          </a:bodyPr>
          <a:lstStyle/>
          <a:p>
            <a:r>
              <a:rPr lang="en-GB" sz="4800" dirty="0">
                <a:solidFill>
                  <a:schemeClr val="bg1"/>
                </a:solidFill>
                <a:latin typeface="Century Gothic" panose="020B0502020202020204" pitchFamily="34" charset="0"/>
              </a:rPr>
              <a:t>Ask, be professionally curious</a:t>
            </a:r>
          </a:p>
          <a:p>
            <a:r>
              <a:rPr lang="en-GB" sz="4800" dirty="0">
                <a:solidFill>
                  <a:schemeClr val="bg1"/>
                </a:solidFill>
                <a:latin typeface="Century Gothic" panose="020B0502020202020204" pitchFamily="34" charset="0"/>
              </a:rPr>
              <a:t>Document what you see</a:t>
            </a:r>
          </a:p>
          <a:p>
            <a:r>
              <a:rPr lang="en-GB" sz="4800" dirty="0">
                <a:solidFill>
                  <a:schemeClr val="bg1"/>
                </a:solidFill>
                <a:latin typeface="Century Gothic" panose="020B0502020202020204" pitchFamily="34" charset="0"/>
              </a:rPr>
              <a:t>Make a referral</a:t>
            </a:r>
          </a:p>
          <a:p>
            <a:pPr marL="0" indent="0">
              <a:buNone/>
            </a:pPr>
            <a:endParaRPr lang="en-GB" sz="4800" dirty="0">
              <a:solidFill>
                <a:schemeClr val="bg1"/>
              </a:solidFill>
              <a:latin typeface="Century Gothic" panose="020B0502020202020204" pitchFamily="34" charset="0"/>
            </a:endParaRPr>
          </a:p>
          <a:p>
            <a:pPr marL="0" indent="0">
              <a:buNone/>
            </a:pPr>
            <a:endParaRPr lang="en-GB" sz="4800" dirty="0">
              <a:solidFill>
                <a:schemeClr val="bg1"/>
              </a:solidFill>
              <a:latin typeface="Century Gothic" panose="020B0502020202020204" pitchFamily="34" charset="0"/>
            </a:endParaRPr>
          </a:p>
        </p:txBody>
      </p:sp>
      <p:grpSp>
        <p:nvGrpSpPr>
          <p:cNvPr id="4" name="Group 3">
            <a:extLst>
              <a:ext uri="{FF2B5EF4-FFF2-40B4-BE49-F238E27FC236}">
                <a16:creationId xmlns:a16="http://schemas.microsoft.com/office/drawing/2014/main" id="{6ED7DF32-41CF-46A4-9A73-1286D3B373CF}"/>
              </a:ext>
            </a:extLst>
          </p:cNvPr>
          <p:cNvGrpSpPr/>
          <p:nvPr/>
        </p:nvGrpSpPr>
        <p:grpSpPr>
          <a:xfrm>
            <a:off x="168385" y="5735637"/>
            <a:ext cx="11411093" cy="1053216"/>
            <a:chOff x="206109" y="5735635"/>
            <a:chExt cx="11411093" cy="1122365"/>
          </a:xfrm>
        </p:grpSpPr>
        <p:pic>
          <p:nvPicPr>
            <p:cNvPr id="5" name="Picture 4">
              <a:extLst>
                <a:ext uri="{FF2B5EF4-FFF2-40B4-BE49-F238E27FC236}">
                  <a16:creationId xmlns:a16="http://schemas.microsoft.com/office/drawing/2014/main" id="{00F9CEC3-7554-4141-A7DD-1CF9A973E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09" y="5938259"/>
              <a:ext cx="3675227" cy="717117"/>
            </a:xfrm>
            <a:prstGeom prst="rect">
              <a:avLst/>
            </a:prstGeom>
          </p:spPr>
        </p:pic>
        <p:pic>
          <p:nvPicPr>
            <p:cNvPr id="6" name="Picture 5">
              <a:extLst>
                <a:ext uri="{FF2B5EF4-FFF2-40B4-BE49-F238E27FC236}">
                  <a16:creationId xmlns:a16="http://schemas.microsoft.com/office/drawing/2014/main" id="{9DB67E13-6C46-4DDE-B010-EF1AD5C80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89" y="5735635"/>
              <a:ext cx="2323913" cy="1122364"/>
            </a:xfrm>
            <a:prstGeom prst="rect">
              <a:avLst/>
            </a:prstGeom>
          </p:spPr>
        </p:pic>
        <p:pic>
          <p:nvPicPr>
            <p:cNvPr id="7" name="Picture 6">
              <a:extLst>
                <a:ext uri="{FF2B5EF4-FFF2-40B4-BE49-F238E27FC236}">
                  <a16:creationId xmlns:a16="http://schemas.microsoft.com/office/drawing/2014/main" id="{D2FC3758-5966-4A71-9525-B5A85F52C47D}"/>
                </a:ext>
              </a:extLst>
            </p:cNvPr>
            <p:cNvPicPr>
              <a:picLocks noChangeAspect="1"/>
            </p:cNvPicPr>
            <p:nvPr/>
          </p:nvPicPr>
          <p:blipFill>
            <a:blip r:embed="rId5"/>
            <a:stretch>
              <a:fillRect/>
            </a:stretch>
          </p:blipFill>
          <p:spPr>
            <a:xfrm>
              <a:off x="4587281" y="5759744"/>
              <a:ext cx="3436782" cy="1098256"/>
            </a:xfrm>
            <a:prstGeom prst="rect">
              <a:avLst/>
            </a:prstGeom>
          </p:spPr>
        </p:pic>
      </p:grpSp>
    </p:spTree>
    <p:extLst>
      <p:ext uri="{BB962C8B-B14F-4D97-AF65-F5344CB8AC3E}">
        <p14:creationId xmlns:p14="http://schemas.microsoft.com/office/powerpoint/2010/main" val="238495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DF22F-E0DE-4EAB-8EEF-1E9D4E040C86}"/>
              </a:ext>
            </a:extLst>
          </p:cNvPr>
          <p:cNvSpPr>
            <a:spLocks noGrp="1"/>
          </p:cNvSpPr>
          <p:nvPr>
            <p:ph idx="1"/>
          </p:nvPr>
        </p:nvSpPr>
        <p:spPr>
          <a:xfrm>
            <a:off x="347870" y="2818286"/>
            <a:ext cx="11728174" cy="1897289"/>
          </a:xfrm>
        </p:spPr>
        <p:txBody>
          <a:bodyPr>
            <a:normAutofit/>
          </a:bodyPr>
          <a:lstStyle/>
          <a:p>
            <a:pPr marL="0" indent="0">
              <a:buNone/>
            </a:pPr>
            <a:r>
              <a:rPr lang="en-GB" sz="4800" dirty="0">
                <a:solidFill>
                  <a:schemeClr val="bg1"/>
                </a:solidFill>
                <a:latin typeface="Century Gothic" panose="020B0502020202020204" pitchFamily="34" charset="0"/>
              </a:rPr>
              <a:t>Something isn’t quite right….</a:t>
            </a:r>
          </a:p>
        </p:txBody>
      </p:sp>
    </p:spTree>
    <p:extLst>
      <p:ext uri="{BB962C8B-B14F-4D97-AF65-F5344CB8AC3E}">
        <p14:creationId xmlns:p14="http://schemas.microsoft.com/office/powerpoint/2010/main" val="143621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DF22F-E0DE-4EAB-8EEF-1E9D4E040C86}"/>
              </a:ext>
            </a:extLst>
          </p:cNvPr>
          <p:cNvSpPr>
            <a:spLocks noGrp="1"/>
          </p:cNvSpPr>
          <p:nvPr>
            <p:ph idx="1"/>
          </p:nvPr>
        </p:nvSpPr>
        <p:spPr>
          <a:xfrm>
            <a:off x="566738" y="0"/>
            <a:ext cx="11058524" cy="6146459"/>
          </a:xfrm>
        </p:spPr>
        <p:txBody>
          <a:bodyPr>
            <a:normAutofit/>
          </a:bodyPr>
          <a:lstStyle/>
          <a:p>
            <a:pPr lvl="0"/>
            <a:r>
              <a:rPr lang="en-GB" sz="2400" dirty="0">
                <a:solidFill>
                  <a:schemeClr val="bg1"/>
                </a:solidFill>
                <a:latin typeface="Century Gothic" panose="020B0502020202020204" pitchFamily="34" charset="0"/>
              </a:rPr>
              <a:t>Drug service practitioners believe heroin, crack cocaine, powder cocaine and cannabis are readily available in Norfolk.</a:t>
            </a:r>
          </a:p>
          <a:p>
            <a:pPr lvl="0"/>
            <a:endParaRPr lang="en-GB" sz="2400" dirty="0">
              <a:solidFill>
                <a:schemeClr val="bg1"/>
              </a:solidFill>
              <a:latin typeface="Century Gothic" panose="020B0502020202020204" pitchFamily="34" charset="0"/>
            </a:endParaRPr>
          </a:p>
          <a:p>
            <a:pPr lvl="0"/>
            <a:r>
              <a:rPr lang="en-GB" sz="2400" dirty="0">
                <a:solidFill>
                  <a:schemeClr val="bg1"/>
                </a:solidFill>
                <a:latin typeface="Century Gothic" panose="020B0502020202020204" pitchFamily="34" charset="0"/>
              </a:rPr>
              <a:t>Three groups sharing some of the characteristics of urban street gangs are known to be involved in drug dealing in Norwich and, to a lesser extent, in Great Yarmouth.</a:t>
            </a:r>
          </a:p>
          <a:p>
            <a:pPr marL="0" lvl="0" indent="0">
              <a:buNone/>
            </a:pPr>
            <a:endParaRPr lang="en-GB" sz="2400" dirty="0">
              <a:solidFill>
                <a:schemeClr val="bg1"/>
              </a:solidFill>
              <a:latin typeface="Century Gothic" panose="020B0502020202020204" pitchFamily="34" charset="0"/>
            </a:endParaRPr>
          </a:p>
          <a:p>
            <a:pPr lvl="0"/>
            <a:r>
              <a:rPr lang="en-GB" sz="2400" dirty="0">
                <a:solidFill>
                  <a:schemeClr val="bg1"/>
                </a:solidFill>
                <a:latin typeface="Century Gothic" panose="020B0502020202020204" pitchFamily="34" charset="0"/>
              </a:rPr>
              <a:t>Norwich features prominently in the national picture of importer towns for county lines, particularly London-based lines. </a:t>
            </a:r>
            <a:r>
              <a:rPr lang="en-GB" sz="2400" b="1" u="sng" dirty="0">
                <a:solidFill>
                  <a:schemeClr val="bg1"/>
                </a:solidFill>
                <a:latin typeface="Century Gothic" panose="020B0502020202020204" pitchFamily="34" charset="0"/>
              </a:rPr>
              <a:t>However, the impact of county lines on Norwich reduced over the course of 2020.</a:t>
            </a:r>
          </a:p>
          <a:p>
            <a:pPr marL="0" lvl="0" indent="0">
              <a:buNone/>
            </a:pPr>
            <a:endParaRPr lang="en-GB" sz="2400" b="1" u="sng" dirty="0">
              <a:solidFill>
                <a:schemeClr val="bg1"/>
              </a:solidFill>
              <a:latin typeface="Century Gothic" panose="020B0502020202020204" pitchFamily="34" charset="0"/>
            </a:endParaRPr>
          </a:p>
          <a:p>
            <a:pPr lvl="0"/>
            <a:r>
              <a:rPr lang="en-GB" sz="2400" dirty="0">
                <a:solidFill>
                  <a:schemeClr val="bg1"/>
                </a:solidFill>
                <a:latin typeface="Century Gothic" panose="020B0502020202020204" pitchFamily="34" charset="0"/>
              </a:rPr>
              <a:t>Retail MO varies according to drug type: opiates and/or crack tend to be dealt on the street, arranged via phone or messaging app, whereas recreational drugs are more likely to be obtained from friends.</a:t>
            </a:r>
          </a:p>
          <a:p>
            <a:pPr marL="0" indent="0">
              <a:buNone/>
            </a:pPr>
            <a:endParaRPr lang="en-GB" sz="1800" dirty="0">
              <a:solidFill>
                <a:schemeClr val="bg1"/>
              </a:solidFill>
              <a:latin typeface="Century Gothic" panose="020B0502020202020204" pitchFamily="34" charset="0"/>
            </a:endParaRPr>
          </a:p>
        </p:txBody>
      </p:sp>
      <p:pic>
        <p:nvPicPr>
          <p:cNvPr id="2" name="Picture 1">
            <a:extLst>
              <a:ext uri="{FF2B5EF4-FFF2-40B4-BE49-F238E27FC236}">
                <a16:creationId xmlns:a16="http://schemas.microsoft.com/office/drawing/2014/main" id="{1305AA98-27D5-4DAC-BD62-5C9A199F5AEC}"/>
              </a:ext>
            </a:extLst>
          </p:cNvPr>
          <p:cNvPicPr>
            <a:picLocks noChangeAspect="1"/>
          </p:cNvPicPr>
          <p:nvPr/>
        </p:nvPicPr>
        <p:blipFill>
          <a:blip r:embed="rId2"/>
          <a:stretch>
            <a:fillRect/>
          </a:stretch>
        </p:blipFill>
        <p:spPr>
          <a:xfrm>
            <a:off x="212561" y="5803301"/>
            <a:ext cx="11412701" cy="1054699"/>
          </a:xfrm>
          <a:prstGeom prst="rect">
            <a:avLst/>
          </a:prstGeom>
        </p:spPr>
      </p:pic>
    </p:spTree>
    <p:extLst>
      <p:ext uri="{BB962C8B-B14F-4D97-AF65-F5344CB8AC3E}">
        <p14:creationId xmlns:p14="http://schemas.microsoft.com/office/powerpoint/2010/main" val="68653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6CD2E8-D9D2-4186-A3DF-9912D7F2A87A}"/>
              </a:ext>
            </a:extLst>
          </p:cNvPr>
          <p:cNvPicPr>
            <a:picLocks noGrp="1" noChangeAspect="1"/>
          </p:cNvPicPr>
          <p:nvPr>
            <p:ph idx="1"/>
          </p:nvPr>
        </p:nvPicPr>
        <p:blipFill>
          <a:blip r:embed="rId3"/>
          <a:stretch>
            <a:fillRect/>
          </a:stretch>
        </p:blipFill>
        <p:spPr>
          <a:xfrm>
            <a:off x="1241042" y="0"/>
            <a:ext cx="9709915" cy="6866032"/>
          </a:xfrm>
          <a:prstGeom prst="rect">
            <a:avLst/>
          </a:prstGeom>
        </p:spPr>
      </p:pic>
    </p:spTree>
    <p:extLst>
      <p:ext uri="{BB962C8B-B14F-4D97-AF65-F5344CB8AC3E}">
        <p14:creationId xmlns:p14="http://schemas.microsoft.com/office/powerpoint/2010/main" val="31844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E68492-591D-432F-AAEC-4C15CFA60100}"/>
              </a:ext>
            </a:extLst>
          </p:cNvPr>
          <p:cNvPicPr>
            <a:picLocks noGrp="1" noChangeAspect="1"/>
          </p:cNvPicPr>
          <p:nvPr>
            <p:ph idx="1"/>
          </p:nvPr>
        </p:nvPicPr>
        <p:blipFill>
          <a:blip r:embed="rId3"/>
          <a:stretch>
            <a:fillRect/>
          </a:stretch>
        </p:blipFill>
        <p:spPr>
          <a:xfrm>
            <a:off x="1241425" y="-6108"/>
            <a:ext cx="9709150" cy="6864108"/>
          </a:xfrm>
          <a:prstGeom prst="rect">
            <a:avLst/>
          </a:prstGeom>
        </p:spPr>
      </p:pic>
    </p:spTree>
    <p:extLst>
      <p:ext uri="{BB962C8B-B14F-4D97-AF65-F5344CB8AC3E}">
        <p14:creationId xmlns:p14="http://schemas.microsoft.com/office/powerpoint/2010/main" val="134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DF22F-E0DE-4EAB-8EEF-1E9D4E040C86}"/>
              </a:ext>
            </a:extLst>
          </p:cNvPr>
          <p:cNvSpPr>
            <a:spLocks noGrp="1"/>
          </p:cNvSpPr>
          <p:nvPr>
            <p:ph idx="1"/>
          </p:nvPr>
        </p:nvSpPr>
        <p:spPr>
          <a:xfrm>
            <a:off x="2026920" y="2361202"/>
            <a:ext cx="8606246" cy="2772501"/>
          </a:xfrm>
        </p:spPr>
        <p:txBody>
          <a:bodyPr>
            <a:normAutofit/>
          </a:bodyPr>
          <a:lstStyle/>
          <a:p>
            <a:pPr marL="0" indent="0" algn="ctr">
              <a:buNone/>
            </a:pPr>
            <a:r>
              <a:rPr lang="en-GB" sz="9800" dirty="0">
                <a:solidFill>
                  <a:schemeClr val="bg1"/>
                </a:solidFill>
                <a:latin typeface="Century Gothic" panose="020B0502020202020204" pitchFamily="34" charset="0"/>
              </a:rPr>
              <a:t>DEMAND</a:t>
            </a:r>
          </a:p>
        </p:txBody>
      </p:sp>
    </p:spTree>
    <p:extLst>
      <p:ext uri="{BB962C8B-B14F-4D97-AF65-F5344CB8AC3E}">
        <p14:creationId xmlns:p14="http://schemas.microsoft.com/office/powerpoint/2010/main" val="385404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DF22F-E0DE-4EAB-8EEF-1E9D4E040C86}"/>
              </a:ext>
            </a:extLst>
          </p:cNvPr>
          <p:cNvSpPr>
            <a:spLocks noGrp="1"/>
          </p:cNvSpPr>
          <p:nvPr>
            <p:ph idx="1"/>
          </p:nvPr>
        </p:nvSpPr>
        <p:spPr>
          <a:xfrm>
            <a:off x="552449" y="762000"/>
            <a:ext cx="11096625" cy="5791200"/>
          </a:xfrm>
        </p:spPr>
        <p:txBody>
          <a:bodyPr>
            <a:normAutofit fontScale="47500" lnSpcReduction="20000"/>
          </a:bodyPr>
          <a:lstStyle/>
          <a:p>
            <a:pPr lvl="0"/>
            <a:r>
              <a:rPr lang="en-GB" sz="3800" dirty="0">
                <a:solidFill>
                  <a:schemeClr val="bg1"/>
                </a:solidFill>
                <a:latin typeface="Century Gothic" panose="020B0502020202020204" pitchFamily="34" charset="0"/>
              </a:rPr>
              <a:t>estimated 1 in 12 people aged 16 to 59 in Norfolk used illicit drugs, with cannabis the most widely used drug. Any-drug prevalence has not changed significantly in the last ten years.</a:t>
            </a:r>
          </a:p>
          <a:p>
            <a:pPr lvl="0"/>
            <a:r>
              <a:rPr lang="en-GB" sz="3800" dirty="0">
                <a:solidFill>
                  <a:schemeClr val="bg1"/>
                </a:solidFill>
                <a:latin typeface="Century Gothic" panose="020B0502020202020204" pitchFamily="34" charset="0"/>
              </a:rPr>
              <a:t>There are an estimated 4,389 opiate and/or crack users in Norfolk.</a:t>
            </a:r>
          </a:p>
          <a:p>
            <a:pPr marL="0" lvl="0" indent="0">
              <a:buNone/>
            </a:pPr>
            <a:endParaRPr lang="en-GB" sz="3800" dirty="0">
              <a:solidFill>
                <a:schemeClr val="bg1"/>
              </a:solidFill>
              <a:latin typeface="Century Gothic" panose="020B0502020202020204" pitchFamily="34" charset="0"/>
            </a:endParaRPr>
          </a:p>
          <a:p>
            <a:pPr lvl="0"/>
            <a:r>
              <a:rPr lang="en-GB" sz="3800" dirty="0">
                <a:solidFill>
                  <a:schemeClr val="bg1"/>
                </a:solidFill>
                <a:latin typeface="Century Gothic" panose="020B0502020202020204" pitchFamily="34" charset="0"/>
              </a:rPr>
              <a:t>Cannabis most prevalent among young adults. Powder cocaine users tend to be a little older, and opiate and/or crack users older still.</a:t>
            </a:r>
          </a:p>
          <a:p>
            <a:pPr marL="0" lvl="0" indent="0">
              <a:buNone/>
            </a:pPr>
            <a:endParaRPr lang="en-GB" sz="3800" dirty="0">
              <a:solidFill>
                <a:schemeClr val="bg1"/>
              </a:solidFill>
              <a:latin typeface="Century Gothic" panose="020B0502020202020204" pitchFamily="34" charset="0"/>
            </a:endParaRPr>
          </a:p>
          <a:p>
            <a:pPr lvl="0"/>
            <a:r>
              <a:rPr lang="en-GB" sz="3800" dirty="0">
                <a:solidFill>
                  <a:schemeClr val="bg1"/>
                </a:solidFill>
                <a:latin typeface="Century Gothic" panose="020B0502020202020204" pitchFamily="34" charset="0"/>
              </a:rPr>
              <a:t>Male users outnumber female users by at least 2 to 1.</a:t>
            </a:r>
          </a:p>
          <a:p>
            <a:pPr marL="0" lvl="0" indent="0">
              <a:buNone/>
            </a:pPr>
            <a:endParaRPr lang="en-GB" sz="3800" dirty="0">
              <a:solidFill>
                <a:schemeClr val="bg1"/>
              </a:solidFill>
              <a:latin typeface="Century Gothic" panose="020B0502020202020204" pitchFamily="34" charset="0"/>
            </a:endParaRPr>
          </a:p>
          <a:p>
            <a:pPr lvl="0"/>
            <a:r>
              <a:rPr lang="en-GB" sz="3800" dirty="0">
                <a:solidFill>
                  <a:schemeClr val="bg1"/>
                </a:solidFill>
                <a:latin typeface="Century Gothic" panose="020B0502020202020204" pitchFamily="34" charset="0"/>
              </a:rPr>
              <a:t>There is no ethnic disproportionality among adult service users in Norfolk.</a:t>
            </a:r>
          </a:p>
          <a:p>
            <a:pPr marL="0" lvl="0" indent="0">
              <a:buNone/>
            </a:pPr>
            <a:endParaRPr lang="en-GB" sz="3800" dirty="0">
              <a:solidFill>
                <a:schemeClr val="bg1"/>
              </a:solidFill>
              <a:latin typeface="Century Gothic" panose="020B0502020202020204" pitchFamily="34" charset="0"/>
            </a:endParaRPr>
          </a:p>
          <a:p>
            <a:pPr lvl="0"/>
            <a:r>
              <a:rPr lang="en-GB" sz="3800" dirty="0">
                <a:solidFill>
                  <a:schemeClr val="bg1"/>
                </a:solidFill>
                <a:latin typeface="Century Gothic" panose="020B0502020202020204" pitchFamily="34" charset="0"/>
              </a:rPr>
              <a:t>Deprivation is linked to illicit drug use, especially opiate and/or crack use.</a:t>
            </a:r>
          </a:p>
          <a:p>
            <a:pPr marL="0" lvl="0" indent="0">
              <a:buNone/>
            </a:pPr>
            <a:endParaRPr lang="en-GB" sz="3800" dirty="0">
              <a:solidFill>
                <a:schemeClr val="bg1"/>
              </a:solidFill>
              <a:latin typeface="Century Gothic" panose="020B0502020202020204" pitchFamily="34" charset="0"/>
            </a:endParaRPr>
          </a:p>
          <a:p>
            <a:pPr lvl="0"/>
            <a:r>
              <a:rPr lang="en-GB" sz="3800" dirty="0">
                <a:solidFill>
                  <a:schemeClr val="bg1"/>
                </a:solidFill>
                <a:latin typeface="Century Gothic" panose="020B0502020202020204" pitchFamily="34" charset="0"/>
              </a:rPr>
              <a:t>Drug service practitioners believe homelessness is common among service users, but only 3% of service users who use controlled drugs are recorded as having ‘no fixed abode’.</a:t>
            </a:r>
          </a:p>
          <a:p>
            <a:pPr marL="0" lvl="0" indent="0">
              <a:buNone/>
            </a:pPr>
            <a:endParaRPr lang="en-GB" sz="3800" dirty="0">
              <a:solidFill>
                <a:schemeClr val="bg1"/>
              </a:solidFill>
              <a:latin typeface="Century Gothic" panose="020B0502020202020204" pitchFamily="34" charset="0"/>
            </a:endParaRPr>
          </a:p>
          <a:p>
            <a:pPr lvl="0"/>
            <a:r>
              <a:rPr lang="en-GB" sz="3800" dirty="0">
                <a:solidFill>
                  <a:schemeClr val="bg1"/>
                </a:solidFill>
                <a:latin typeface="Century Gothic" panose="020B0502020202020204" pitchFamily="34" charset="0"/>
              </a:rPr>
              <a:t>The most important factors in users’ first drug use, according to drug service practitioners, are mental health issues, traumatic life events and friends introducing them to drugs.</a:t>
            </a:r>
          </a:p>
          <a:p>
            <a:pPr marL="0" indent="0" algn="ctr">
              <a:buNone/>
            </a:pPr>
            <a:endParaRPr lang="en-GB"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50738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E015CB-2B33-41A0-B2EF-BD67CFC181EB}"/>
              </a:ext>
            </a:extLst>
          </p:cNvPr>
          <p:cNvSpPr txBox="1">
            <a:spLocks/>
          </p:cNvSpPr>
          <p:nvPr/>
        </p:nvSpPr>
        <p:spPr>
          <a:xfrm>
            <a:off x="1101602" y="26640"/>
            <a:ext cx="10515600" cy="8900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solidFill>
                  <a:schemeClr val="bg1"/>
                </a:solidFill>
                <a:latin typeface="Arial" panose="020B0604020202020204" pitchFamily="34" charset="0"/>
                <a:cs typeface="Arial" panose="020B0604020202020204" pitchFamily="34" charset="0"/>
              </a:rPr>
              <a:t>Greater Norwich ADDER Delivery Model</a:t>
            </a:r>
          </a:p>
        </p:txBody>
      </p:sp>
      <p:grpSp>
        <p:nvGrpSpPr>
          <p:cNvPr id="7" name="Rectangle: Rounded Corners 6">
            <a:extLst>
              <a:ext uri="{FF2B5EF4-FFF2-40B4-BE49-F238E27FC236}">
                <a16:creationId xmlns:a16="http://schemas.microsoft.com/office/drawing/2014/main" id="{751BA119-7F59-48A9-920F-63FCA8010F45}"/>
              </a:ext>
            </a:extLst>
          </p:cNvPr>
          <p:cNvGrpSpPr/>
          <p:nvPr/>
        </p:nvGrpSpPr>
        <p:grpSpPr>
          <a:xfrm>
            <a:off x="189319" y="980194"/>
            <a:ext cx="3836729" cy="477672"/>
            <a:chOff x="0" y="0"/>
            <a:chExt cx="3836727" cy="477670"/>
          </a:xfrm>
          <a:solidFill>
            <a:schemeClr val="accent6"/>
          </a:solidFill>
        </p:grpSpPr>
        <p:sp>
          <p:nvSpPr>
            <p:cNvPr id="8" name="Rounded Rectangle">
              <a:extLst>
                <a:ext uri="{FF2B5EF4-FFF2-40B4-BE49-F238E27FC236}">
                  <a16:creationId xmlns:a16="http://schemas.microsoft.com/office/drawing/2014/main" id="{5E1B0176-9C33-41DF-97BC-3FBDF6C46B81}"/>
                </a:ext>
              </a:extLst>
            </p:cNvPr>
            <p:cNvSpPr/>
            <p:nvPr/>
          </p:nvSpPr>
          <p:spPr>
            <a:xfrm>
              <a:off x="0" y="0"/>
              <a:ext cx="3836728" cy="477671"/>
            </a:xfrm>
            <a:prstGeom prst="roundRect">
              <a:avLst>
                <a:gd name="adj" fmla="val 16667"/>
              </a:avLst>
            </a:prstGeom>
            <a:grp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 name="Enforcement (Pursue)">
              <a:extLst>
                <a:ext uri="{FF2B5EF4-FFF2-40B4-BE49-F238E27FC236}">
                  <a16:creationId xmlns:a16="http://schemas.microsoft.com/office/drawing/2014/main" id="{61791B95-AE6E-45BE-837F-01830720B19B}"/>
                </a:ext>
              </a:extLst>
            </p:cNvPr>
            <p:cNvSpPr txBox="1"/>
            <p:nvPr/>
          </p:nvSpPr>
          <p:spPr>
            <a:xfrm>
              <a:off x="75387" y="72291"/>
              <a:ext cx="3685953" cy="333089"/>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dirty="0"/>
                <a:t>Enforcement (Pursue)</a:t>
              </a:r>
            </a:p>
          </p:txBody>
        </p:sp>
      </p:grpSp>
      <p:grpSp>
        <p:nvGrpSpPr>
          <p:cNvPr id="11" name="Rectangle: Rounded Corners 7">
            <a:extLst>
              <a:ext uri="{FF2B5EF4-FFF2-40B4-BE49-F238E27FC236}">
                <a16:creationId xmlns:a16="http://schemas.microsoft.com/office/drawing/2014/main" id="{36D26884-578E-4F81-9F29-3D5F26889FFB}"/>
              </a:ext>
            </a:extLst>
          </p:cNvPr>
          <p:cNvGrpSpPr/>
          <p:nvPr/>
        </p:nvGrpSpPr>
        <p:grpSpPr>
          <a:xfrm>
            <a:off x="4101436" y="990295"/>
            <a:ext cx="3989128" cy="477673"/>
            <a:chOff x="0" y="0"/>
            <a:chExt cx="3989126" cy="477671"/>
          </a:xfrm>
          <a:solidFill>
            <a:schemeClr val="accent6"/>
          </a:solidFill>
        </p:grpSpPr>
        <p:sp>
          <p:nvSpPr>
            <p:cNvPr id="13" name="Rounded Rectangle">
              <a:extLst>
                <a:ext uri="{FF2B5EF4-FFF2-40B4-BE49-F238E27FC236}">
                  <a16:creationId xmlns:a16="http://schemas.microsoft.com/office/drawing/2014/main" id="{F5AC081D-F0A7-442F-AF1B-B3E25DFC3731}"/>
                </a:ext>
              </a:extLst>
            </p:cNvPr>
            <p:cNvSpPr/>
            <p:nvPr/>
          </p:nvSpPr>
          <p:spPr>
            <a:xfrm>
              <a:off x="0" y="0"/>
              <a:ext cx="3989126" cy="477671"/>
            </a:xfrm>
            <a:prstGeom prst="roundRect">
              <a:avLst>
                <a:gd name="adj" fmla="val 16667"/>
              </a:avLst>
            </a:prstGeom>
            <a:grp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 name="Diversion (Prevent)">
              <a:extLst>
                <a:ext uri="{FF2B5EF4-FFF2-40B4-BE49-F238E27FC236}">
                  <a16:creationId xmlns:a16="http://schemas.microsoft.com/office/drawing/2014/main" id="{00917900-71FE-48DA-83D3-C2F397A7AF88}"/>
                </a:ext>
              </a:extLst>
            </p:cNvPr>
            <p:cNvSpPr txBox="1"/>
            <p:nvPr/>
          </p:nvSpPr>
          <p:spPr>
            <a:xfrm>
              <a:off x="75388" y="72291"/>
              <a:ext cx="3838350" cy="333089"/>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dirty="0"/>
                <a:t>Diversion (Prevent)</a:t>
              </a:r>
            </a:p>
          </p:txBody>
        </p:sp>
      </p:grpSp>
      <p:grpSp>
        <p:nvGrpSpPr>
          <p:cNvPr id="15" name="Rectangle: Rounded Corners 8">
            <a:extLst>
              <a:ext uri="{FF2B5EF4-FFF2-40B4-BE49-F238E27FC236}">
                <a16:creationId xmlns:a16="http://schemas.microsoft.com/office/drawing/2014/main" id="{52C3CD5E-8F5C-4C58-9965-0BDA4CD799ED}"/>
              </a:ext>
            </a:extLst>
          </p:cNvPr>
          <p:cNvGrpSpPr/>
          <p:nvPr/>
        </p:nvGrpSpPr>
        <p:grpSpPr>
          <a:xfrm>
            <a:off x="8164526" y="990295"/>
            <a:ext cx="3835304" cy="477673"/>
            <a:chOff x="0" y="0"/>
            <a:chExt cx="3835302" cy="477671"/>
          </a:xfrm>
          <a:solidFill>
            <a:schemeClr val="accent6"/>
          </a:solidFill>
        </p:grpSpPr>
        <p:sp>
          <p:nvSpPr>
            <p:cNvPr id="16" name="Rounded Rectangle">
              <a:extLst>
                <a:ext uri="{FF2B5EF4-FFF2-40B4-BE49-F238E27FC236}">
                  <a16:creationId xmlns:a16="http://schemas.microsoft.com/office/drawing/2014/main" id="{9F1D3576-10C9-45CE-B819-F54EC60719E5}"/>
                </a:ext>
              </a:extLst>
            </p:cNvPr>
            <p:cNvSpPr/>
            <p:nvPr/>
          </p:nvSpPr>
          <p:spPr>
            <a:xfrm>
              <a:off x="0" y="0"/>
              <a:ext cx="3835302" cy="477671"/>
            </a:xfrm>
            <a:prstGeom prst="roundRect">
              <a:avLst>
                <a:gd name="adj" fmla="val 16667"/>
              </a:avLst>
            </a:prstGeom>
            <a:grp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 name="Treatment &amp; Recovery (Protect)">
              <a:extLst>
                <a:ext uri="{FF2B5EF4-FFF2-40B4-BE49-F238E27FC236}">
                  <a16:creationId xmlns:a16="http://schemas.microsoft.com/office/drawing/2014/main" id="{6D38B16A-9D50-489C-AF77-88395168E61E}"/>
                </a:ext>
              </a:extLst>
            </p:cNvPr>
            <p:cNvSpPr txBox="1"/>
            <p:nvPr/>
          </p:nvSpPr>
          <p:spPr>
            <a:xfrm>
              <a:off x="75387" y="72291"/>
              <a:ext cx="3684528" cy="333089"/>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dirty="0"/>
                <a:t>Treatment &amp; Recovery (Protect)</a:t>
              </a:r>
            </a:p>
          </p:txBody>
        </p:sp>
      </p:grpSp>
      <p:grpSp>
        <p:nvGrpSpPr>
          <p:cNvPr id="42" name="Group 41">
            <a:extLst>
              <a:ext uri="{FF2B5EF4-FFF2-40B4-BE49-F238E27FC236}">
                <a16:creationId xmlns:a16="http://schemas.microsoft.com/office/drawing/2014/main" id="{598FC0F6-28D5-4B41-8D1E-D4115ED4B647}"/>
              </a:ext>
            </a:extLst>
          </p:cNvPr>
          <p:cNvGrpSpPr/>
          <p:nvPr/>
        </p:nvGrpSpPr>
        <p:grpSpPr>
          <a:xfrm>
            <a:off x="340674" y="1552936"/>
            <a:ext cx="11533559" cy="728189"/>
            <a:chOff x="366495" y="1770185"/>
            <a:chExt cx="11533559" cy="728189"/>
          </a:xfrm>
        </p:grpSpPr>
        <p:sp>
          <p:nvSpPr>
            <p:cNvPr id="20" name="Double Arrow">
              <a:extLst>
                <a:ext uri="{FF2B5EF4-FFF2-40B4-BE49-F238E27FC236}">
                  <a16:creationId xmlns:a16="http://schemas.microsoft.com/office/drawing/2014/main" id="{C1787FA7-F91E-4F85-B138-D68058B7DE63}"/>
                </a:ext>
              </a:extLst>
            </p:cNvPr>
            <p:cNvSpPr/>
            <p:nvPr/>
          </p:nvSpPr>
          <p:spPr>
            <a:xfrm>
              <a:off x="366495" y="1770185"/>
              <a:ext cx="11533559" cy="728189"/>
            </a:xfrm>
            <a:prstGeom prst="leftRightArrow">
              <a:avLst>
                <a:gd name="adj1" fmla="val 40468"/>
                <a:gd name="adj2" fmla="val 50000"/>
              </a:avLst>
            </a:prstGeom>
            <a:solidFill>
              <a:schemeClr val="accent6"/>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 name="Partnership Intelligence and Info Sharing (Prepare)">
              <a:extLst>
                <a:ext uri="{FF2B5EF4-FFF2-40B4-BE49-F238E27FC236}">
                  <a16:creationId xmlns:a16="http://schemas.microsoft.com/office/drawing/2014/main" id="{59FD09CF-8A65-4793-8CF2-48F035BD1F5F}"/>
                </a:ext>
              </a:extLst>
            </p:cNvPr>
            <p:cNvSpPr txBox="1"/>
            <p:nvPr/>
          </p:nvSpPr>
          <p:spPr>
            <a:xfrm>
              <a:off x="731123" y="1929022"/>
              <a:ext cx="10911899" cy="369330"/>
            </a:xfrm>
            <a:prstGeom prst="rect">
              <a:avLst/>
            </a:prstGeom>
            <a:solidFill>
              <a:schemeClr val="accent6"/>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dirty="0"/>
                <a:t>Partnership Intelligence and Info Sharing (Prepare)</a:t>
              </a:r>
            </a:p>
          </p:txBody>
        </p:sp>
      </p:grpSp>
      <p:graphicFrame>
        <p:nvGraphicFramePr>
          <p:cNvPr id="2" name="Table 1">
            <a:extLst>
              <a:ext uri="{FF2B5EF4-FFF2-40B4-BE49-F238E27FC236}">
                <a16:creationId xmlns:a16="http://schemas.microsoft.com/office/drawing/2014/main" id="{1AA9D13B-485D-4087-BE16-42103837C003}"/>
              </a:ext>
            </a:extLst>
          </p:cNvPr>
          <p:cNvGraphicFramePr>
            <a:graphicFrameLocks noGrp="1"/>
          </p:cNvGraphicFramePr>
          <p:nvPr>
            <p:extLst>
              <p:ext uri="{D42A27DB-BD31-4B8C-83A1-F6EECF244321}">
                <p14:modId xmlns:p14="http://schemas.microsoft.com/office/powerpoint/2010/main" val="720897112"/>
              </p:ext>
            </p:extLst>
          </p:nvPr>
        </p:nvGraphicFramePr>
        <p:xfrm>
          <a:off x="368653" y="2845404"/>
          <a:ext cx="11585195" cy="1249680"/>
        </p:xfrm>
        <a:graphic>
          <a:graphicData uri="http://schemas.openxmlformats.org/drawingml/2006/table">
            <a:tbl>
              <a:tblPr firstRow="1" bandRow="1"/>
              <a:tblGrid>
                <a:gridCol w="2317039">
                  <a:extLst>
                    <a:ext uri="{9D8B030D-6E8A-4147-A177-3AD203B41FA5}">
                      <a16:colId xmlns:a16="http://schemas.microsoft.com/office/drawing/2014/main" val="387386271"/>
                    </a:ext>
                  </a:extLst>
                </a:gridCol>
                <a:gridCol w="2317039">
                  <a:extLst>
                    <a:ext uri="{9D8B030D-6E8A-4147-A177-3AD203B41FA5}">
                      <a16:colId xmlns:a16="http://schemas.microsoft.com/office/drawing/2014/main" val="4122446524"/>
                    </a:ext>
                  </a:extLst>
                </a:gridCol>
                <a:gridCol w="2317039">
                  <a:extLst>
                    <a:ext uri="{9D8B030D-6E8A-4147-A177-3AD203B41FA5}">
                      <a16:colId xmlns:a16="http://schemas.microsoft.com/office/drawing/2014/main" val="85894972"/>
                    </a:ext>
                  </a:extLst>
                </a:gridCol>
                <a:gridCol w="2317039">
                  <a:extLst>
                    <a:ext uri="{9D8B030D-6E8A-4147-A177-3AD203B41FA5}">
                      <a16:colId xmlns:a16="http://schemas.microsoft.com/office/drawing/2014/main" val="2084035561"/>
                    </a:ext>
                  </a:extLst>
                </a:gridCol>
                <a:gridCol w="2317039">
                  <a:extLst>
                    <a:ext uri="{9D8B030D-6E8A-4147-A177-3AD203B41FA5}">
                      <a16:colId xmlns:a16="http://schemas.microsoft.com/office/drawing/2014/main" val="3229407411"/>
                    </a:ext>
                  </a:extLst>
                </a:gridCol>
              </a:tblGrid>
              <a:tr h="361838">
                <a:tc gridSpan="5">
                  <a:txBody>
                    <a:bodyPr/>
                    <a:lstStyle/>
                    <a:p>
                      <a:pPr algn="ctr">
                        <a:defRPr sz="1800"/>
                      </a:pPr>
                      <a:r>
                        <a:rPr b="1" dirty="0">
                          <a:solidFill>
                            <a:srgbClr val="FFFFFF"/>
                          </a:solidFill>
                        </a:rPr>
                        <a:t>Outcomes Achieved</a:t>
                      </a:r>
                    </a:p>
                  </a:txBody>
                  <a:tcPr marL="45720" marR="45720" horzOverflow="overflow">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8548760"/>
                  </a:ext>
                </a:extLst>
              </a:tr>
              <a:tr h="840586">
                <a:tc>
                  <a:txBody>
                    <a:bodyPr/>
                    <a:lstStyle/>
                    <a:p>
                      <a:pPr algn="ctr">
                        <a:defRPr sz="1300"/>
                      </a:pPr>
                      <a:r>
                        <a:rPr dirty="0"/>
                        <a:t>Reduce Drug Supply</a:t>
                      </a:r>
                    </a:p>
                  </a:txBody>
                  <a:tcPr marL="45720" marR="45720" horzOverflow="overflow">
                    <a:solidFill>
                      <a:schemeClr val="accent6">
                        <a:lumMod val="20000"/>
                        <a:lumOff val="80000"/>
                      </a:schemeClr>
                    </a:solidFill>
                  </a:tcPr>
                </a:tc>
                <a:tc>
                  <a:txBody>
                    <a:bodyPr/>
                    <a:lstStyle/>
                    <a:p>
                      <a:pPr algn="ctr">
                        <a:defRPr sz="1800"/>
                      </a:pPr>
                      <a:r>
                        <a:rPr sz="1300" dirty="0"/>
                        <a:t>Reduced costs for local health services and police forces </a:t>
                      </a:r>
                      <a:endParaRPr lang="en-GB" sz="1300" dirty="0"/>
                    </a:p>
                    <a:p>
                      <a:pPr algn="ctr">
                        <a:defRPr sz="1800"/>
                      </a:pPr>
                      <a:endParaRPr lang="en-GB" sz="1300" dirty="0"/>
                    </a:p>
                    <a:p>
                      <a:pPr algn="ctr">
                        <a:defRPr sz="1800"/>
                      </a:pPr>
                      <a:endParaRPr sz="1300" dirty="0"/>
                    </a:p>
                  </a:txBody>
                  <a:tcPr marL="45720" marR="45720" horzOverflow="overflow">
                    <a:solidFill>
                      <a:schemeClr val="accent6">
                        <a:lumMod val="20000"/>
                        <a:lumOff val="80000"/>
                      </a:schemeClr>
                    </a:solidFill>
                  </a:tcPr>
                </a:tc>
                <a:tc>
                  <a:txBody>
                    <a:bodyPr/>
                    <a:lstStyle/>
                    <a:p>
                      <a:pPr algn="ctr">
                        <a:defRPr sz="1800"/>
                      </a:pPr>
                      <a:r>
                        <a:rPr sz="1300" dirty="0"/>
                        <a:t>Increase in the number of drug users engaging in treatment and recovery support</a:t>
                      </a:r>
                    </a:p>
                  </a:txBody>
                  <a:tcPr marL="45720" marR="45720" horzOverflow="overflow">
                    <a:solidFill>
                      <a:schemeClr val="accent6">
                        <a:lumMod val="20000"/>
                        <a:lumOff val="80000"/>
                      </a:schemeClr>
                    </a:solidFill>
                  </a:tcPr>
                </a:tc>
                <a:tc>
                  <a:txBody>
                    <a:bodyPr/>
                    <a:lstStyle/>
                    <a:p>
                      <a:pPr algn="ctr">
                        <a:defRPr sz="1800"/>
                      </a:pPr>
                      <a:r>
                        <a:rPr sz="1300" dirty="0"/>
                        <a:t>Increase in the number of young and vulnerable people safeguarded</a:t>
                      </a:r>
                    </a:p>
                  </a:txBody>
                  <a:tcPr marL="45720" marR="45720" horzOverflow="overflow">
                    <a:solidFill>
                      <a:schemeClr val="accent6">
                        <a:lumMod val="20000"/>
                        <a:lumOff val="80000"/>
                      </a:schemeClr>
                    </a:solidFill>
                  </a:tcPr>
                </a:tc>
                <a:tc>
                  <a:txBody>
                    <a:bodyPr/>
                    <a:lstStyle/>
                    <a:p>
                      <a:pPr algn="ctr">
                        <a:defRPr sz="1800"/>
                      </a:pPr>
                      <a:r>
                        <a:rPr sz="1300" dirty="0"/>
                        <a:t>A reduction in reoffending amongst prolific offenders </a:t>
                      </a:r>
                    </a:p>
                  </a:txBody>
                  <a:tcPr marL="45720" marR="45720" horzOverflow="overflow">
                    <a:solidFill>
                      <a:schemeClr val="accent6">
                        <a:lumMod val="20000"/>
                        <a:lumOff val="80000"/>
                      </a:schemeClr>
                    </a:solidFill>
                  </a:tcPr>
                </a:tc>
                <a:extLst>
                  <a:ext uri="{0D108BD9-81ED-4DB2-BD59-A6C34878D82A}">
                    <a16:rowId xmlns:a16="http://schemas.microsoft.com/office/drawing/2014/main" val="198738587"/>
                  </a:ext>
                </a:extLst>
              </a:tr>
            </a:tbl>
          </a:graphicData>
        </a:graphic>
      </p:graphicFrame>
      <p:graphicFrame>
        <p:nvGraphicFramePr>
          <p:cNvPr id="3" name="Table 2">
            <a:extLst>
              <a:ext uri="{FF2B5EF4-FFF2-40B4-BE49-F238E27FC236}">
                <a16:creationId xmlns:a16="http://schemas.microsoft.com/office/drawing/2014/main" id="{47402DDA-FC2A-4157-BA87-876B80D560AC}"/>
              </a:ext>
            </a:extLst>
          </p:cNvPr>
          <p:cNvGraphicFramePr>
            <a:graphicFrameLocks noGrp="1"/>
          </p:cNvGraphicFramePr>
          <p:nvPr>
            <p:extLst>
              <p:ext uri="{D42A27DB-BD31-4B8C-83A1-F6EECF244321}">
                <p14:modId xmlns:p14="http://schemas.microsoft.com/office/powerpoint/2010/main" val="4065328630"/>
              </p:ext>
            </p:extLst>
          </p:nvPr>
        </p:nvGraphicFramePr>
        <p:xfrm>
          <a:off x="303402" y="4881460"/>
          <a:ext cx="11585195" cy="923324"/>
        </p:xfrm>
        <a:graphic>
          <a:graphicData uri="http://schemas.openxmlformats.org/drawingml/2006/table">
            <a:tbl>
              <a:tblPr firstRow="1" bandRow="1"/>
              <a:tblGrid>
                <a:gridCol w="3861732">
                  <a:extLst>
                    <a:ext uri="{9D8B030D-6E8A-4147-A177-3AD203B41FA5}">
                      <a16:colId xmlns:a16="http://schemas.microsoft.com/office/drawing/2014/main" val="1139042424"/>
                    </a:ext>
                  </a:extLst>
                </a:gridCol>
                <a:gridCol w="3861731">
                  <a:extLst>
                    <a:ext uri="{9D8B030D-6E8A-4147-A177-3AD203B41FA5}">
                      <a16:colId xmlns:a16="http://schemas.microsoft.com/office/drawing/2014/main" val="276216531"/>
                    </a:ext>
                  </a:extLst>
                </a:gridCol>
                <a:gridCol w="3861732">
                  <a:extLst>
                    <a:ext uri="{9D8B030D-6E8A-4147-A177-3AD203B41FA5}">
                      <a16:colId xmlns:a16="http://schemas.microsoft.com/office/drawing/2014/main" val="2287481864"/>
                    </a:ext>
                  </a:extLst>
                </a:gridCol>
              </a:tblGrid>
              <a:tr h="347623">
                <a:tc gridSpan="3">
                  <a:txBody>
                    <a:bodyPr/>
                    <a:lstStyle/>
                    <a:p>
                      <a:pPr algn="ctr">
                        <a:defRPr sz="1800"/>
                      </a:pPr>
                      <a:r>
                        <a:rPr b="1" dirty="0">
                          <a:solidFill>
                            <a:srgbClr val="FFFFFF"/>
                          </a:solidFill>
                        </a:rPr>
                        <a:t>Overarching Aim</a:t>
                      </a:r>
                    </a:p>
                  </a:txBody>
                  <a:tcPr marL="45720" marR="45720" horzOverflow="overflow">
                    <a:solidFill>
                      <a:schemeClr val="accent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6590034"/>
                  </a:ext>
                </a:extLst>
              </a:tr>
              <a:tr h="557564">
                <a:tc>
                  <a:txBody>
                    <a:bodyPr/>
                    <a:lstStyle/>
                    <a:p>
                      <a:pPr algn="ctr">
                        <a:defRPr sz="1800"/>
                      </a:pPr>
                      <a:r>
                        <a:rPr sz="1300" dirty="0"/>
                        <a:t>A reduction in the rate of drug deaths in each project location within three years</a:t>
                      </a:r>
                    </a:p>
                  </a:txBody>
                  <a:tcPr marL="45720" marR="45720" horzOverflow="overflow">
                    <a:solidFill>
                      <a:schemeClr val="accent6">
                        <a:lumMod val="20000"/>
                        <a:lumOff val="80000"/>
                      </a:schemeClr>
                    </a:solidFill>
                  </a:tcPr>
                </a:tc>
                <a:tc>
                  <a:txBody>
                    <a:bodyPr/>
                    <a:lstStyle/>
                    <a:p>
                      <a:pPr algn="ctr">
                        <a:defRPr sz="1800"/>
                      </a:pPr>
                      <a:r>
                        <a:rPr sz="1300" dirty="0"/>
                        <a:t>A reduction in the level of drug related offending in each project location within three years</a:t>
                      </a:r>
                    </a:p>
                  </a:txBody>
                  <a:tcPr marL="45720" marR="45720" horzOverflow="overflow">
                    <a:solidFill>
                      <a:schemeClr val="accent6">
                        <a:lumMod val="20000"/>
                        <a:lumOff val="80000"/>
                      </a:schemeClr>
                    </a:solidFill>
                  </a:tcPr>
                </a:tc>
                <a:tc>
                  <a:txBody>
                    <a:bodyPr/>
                    <a:lstStyle/>
                    <a:p>
                      <a:pPr algn="ctr">
                        <a:defRPr sz="1800"/>
                      </a:pPr>
                      <a:r>
                        <a:rPr sz="1300" dirty="0"/>
                        <a:t>A reduction in the prevalence of drug use within each project location within three years</a:t>
                      </a:r>
                    </a:p>
                  </a:txBody>
                  <a:tcPr marL="45720" marR="45720" horzOverflow="overflow">
                    <a:solidFill>
                      <a:schemeClr val="accent6">
                        <a:lumMod val="20000"/>
                        <a:lumOff val="80000"/>
                      </a:schemeClr>
                    </a:solidFill>
                  </a:tcPr>
                </a:tc>
                <a:extLst>
                  <a:ext uri="{0D108BD9-81ED-4DB2-BD59-A6C34878D82A}">
                    <a16:rowId xmlns:a16="http://schemas.microsoft.com/office/drawing/2014/main" val="3909079130"/>
                  </a:ext>
                </a:extLst>
              </a:tr>
            </a:tbl>
          </a:graphicData>
        </a:graphic>
      </p:graphicFrame>
      <p:sp>
        <p:nvSpPr>
          <p:cNvPr id="5" name="Arrow: Right 4">
            <a:extLst>
              <a:ext uri="{FF2B5EF4-FFF2-40B4-BE49-F238E27FC236}">
                <a16:creationId xmlns:a16="http://schemas.microsoft.com/office/drawing/2014/main" id="{F2516F63-27D0-4AA2-BF04-45CCB6BCE6C0}"/>
              </a:ext>
            </a:extLst>
          </p:cNvPr>
          <p:cNvSpPr/>
          <p:nvPr/>
        </p:nvSpPr>
        <p:spPr>
          <a:xfrm rot="5400000">
            <a:off x="1371462" y="3639562"/>
            <a:ext cx="259308" cy="3773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D7DB1CCE-C4B4-4B7B-A9CF-5BFF775C7658}"/>
              </a:ext>
            </a:extLst>
          </p:cNvPr>
          <p:cNvSpPr/>
          <p:nvPr/>
        </p:nvSpPr>
        <p:spPr>
          <a:xfrm rot="5400000">
            <a:off x="3751682" y="3658405"/>
            <a:ext cx="259308" cy="3773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82C4D98F-182B-4109-AB74-4CFCB90354D8}"/>
              </a:ext>
            </a:extLst>
          </p:cNvPr>
          <p:cNvSpPr/>
          <p:nvPr/>
        </p:nvSpPr>
        <p:spPr>
          <a:xfrm rot="5400000">
            <a:off x="10544685" y="3655622"/>
            <a:ext cx="259308" cy="3773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D0F48CE1-DCE5-491C-B637-F534D9F63CDD}"/>
              </a:ext>
            </a:extLst>
          </p:cNvPr>
          <p:cNvSpPr/>
          <p:nvPr/>
        </p:nvSpPr>
        <p:spPr>
          <a:xfrm rot="16200000">
            <a:off x="5237036" y="3644014"/>
            <a:ext cx="259308" cy="3773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68216A83-DF55-4773-983F-67568ED23CCB}"/>
              </a:ext>
            </a:extLst>
          </p:cNvPr>
          <p:cNvSpPr/>
          <p:nvPr/>
        </p:nvSpPr>
        <p:spPr>
          <a:xfrm rot="16200000">
            <a:off x="7514157" y="3640318"/>
            <a:ext cx="259308" cy="3773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31A77E0B-1622-447E-840B-EB0FA5064859}"/>
              </a:ext>
            </a:extLst>
          </p:cNvPr>
          <p:cNvSpPr/>
          <p:nvPr/>
        </p:nvSpPr>
        <p:spPr>
          <a:xfrm rot="5400000">
            <a:off x="8298942" y="5415418"/>
            <a:ext cx="259308" cy="3773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extLst>
              <a:ext uri="{FF2B5EF4-FFF2-40B4-BE49-F238E27FC236}">
                <a16:creationId xmlns:a16="http://schemas.microsoft.com/office/drawing/2014/main" id="{13C0273C-63AD-4267-A436-E4F15F67DE74}"/>
              </a:ext>
            </a:extLst>
          </p:cNvPr>
          <p:cNvSpPr/>
          <p:nvPr/>
        </p:nvSpPr>
        <p:spPr>
          <a:xfrm rot="5400000">
            <a:off x="4290281" y="5415417"/>
            <a:ext cx="259308" cy="3773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7CFAE543-01D1-4E9B-9B95-C515536E062B}"/>
              </a:ext>
            </a:extLst>
          </p:cNvPr>
          <p:cNvSpPr/>
          <p:nvPr/>
        </p:nvSpPr>
        <p:spPr>
          <a:xfrm rot="5400000">
            <a:off x="657564" y="5449257"/>
            <a:ext cx="259308" cy="3773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1E7C1449-3309-4E55-8BB6-49C1E357F142}"/>
              </a:ext>
            </a:extLst>
          </p:cNvPr>
          <p:cNvGrpSpPr/>
          <p:nvPr/>
        </p:nvGrpSpPr>
        <p:grpSpPr>
          <a:xfrm>
            <a:off x="168385" y="5795413"/>
            <a:ext cx="11411093" cy="993439"/>
            <a:chOff x="206109" y="5735635"/>
            <a:chExt cx="11411093" cy="1122365"/>
          </a:xfrm>
        </p:grpSpPr>
        <p:pic>
          <p:nvPicPr>
            <p:cNvPr id="33" name="Picture 32">
              <a:extLst>
                <a:ext uri="{FF2B5EF4-FFF2-40B4-BE49-F238E27FC236}">
                  <a16:creationId xmlns:a16="http://schemas.microsoft.com/office/drawing/2014/main" id="{F4876BB5-E324-4473-9DD0-5AAE34342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09" y="5938259"/>
              <a:ext cx="3675227" cy="717117"/>
            </a:xfrm>
            <a:prstGeom prst="rect">
              <a:avLst/>
            </a:prstGeom>
          </p:spPr>
        </p:pic>
        <p:pic>
          <p:nvPicPr>
            <p:cNvPr id="34" name="Picture 33">
              <a:extLst>
                <a:ext uri="{FF2B5EF4-FFF2-40B4-BE49-F238E27FC236}">
                  <a16:creationId xmlns:a16="http://schemas.microsoft.com/office/drawing/2014/main" id="{FDBB9857-34BF-4AA2-9130-2B91ABDD2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289" y="5735635"/>
              <a:ext cx="2323913" cy="1122364"/>
            </a:xfrm>
            <a:prstGeom prst="rect">
              <a:avLst/>
            </a:prstGeom>
          </p:spPr>
        </p:pic>
        <p:pic>
          <p:nvPicPr>
            <p:cNvPr id="35" name="Picture 34">
              <a:extLst>
                <a:ext uri="{FF2B5EF4-FFF2-40B4-BE49-F238E27FC236}">
                  <a16:creationId xmlns:a16="http://schemas.microsoft.com/office/drawing/2014/main" id="{B51171F4-67A3-4FBF-ADF4-B771A5B377F6}"/>
                </a:ext>
              </a:extLst>
            </p:cNvPr>
            <p:cNvPicPr>
              <a:picLocks noChangeAspect="1"/>
            </p:cNvPicPr>
            <p:nvPr/>
          </p:nvPicPr>
          <p:blipFill>
            <a:blip r:embed="rId4"/>
            <a:stretch>
              <a:fillRect/>
            </a:stretch>
          </p:blipFill>
          <p:spPr>
            <a:xfrm>
              <a:off x="4587281" y="5759744"/>
              <a:ext cx="3436782" cy="1098256"/>
            </a:xfrm>
            <a:prstGeom prst="rect">
              <a:avLst/>
            </a:prstGeom>
          </p:spPr>
        </p:pic>
      </p:grpSp>
    </p:spTree>
    <p:extLst>
      <p:ext uri="{BB962C8B-B14F-4D97-AF65-F5344CB8AC3E}">
        <p14:creationId xmlns:p14="http://schemas.microsoft.com/office/powerpoint/2010/main" val="194402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owerpoint Slide.pdf" descr="Powerpoint Slide.pdf">
            <a:extLst>
              <a:ext uri="{FF2B5EF4-FFF2-40B4-BE49-F238E27FC236}">
                <a16:creationId xmlns:a16="http://schemas.microsoft.com/office/drawing/2014/main" id="{C6879B0A-E111-44F4-A6B3-45C783A337A8}"/>
              </a:ext>
            </a:extLst>
          </p:cNvPr>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5900"/>
                    </a14:imgEffect>
                  </a14:imgLayer>
                </a14:imgProps>
              </a:ext>
            </a:extLst>
          </a:blip>
          <a:srcRect t="5444" b="5547"/>
          <a:stretch/>
        </p:blipFill>
        <p:spPr>
          <a:xfrm>
            <a:off x="359704" y="56702"/>
            <a:ext cx="11472591" cy="5678932"/>
          </a:xfrm>
          <a:prstGeom prst="rect">
            <a:avLst/>
          </a:prstGeom>
          <a:ln w="12700">
            <a:miter lim="400000"/>
          </a:ln>
        </p:spPr>
      </p:pic>
      <p:grpSp>
        <p:nvGrpSpPr>
          <p:cNvPr id="29" name="Group 28">
            <a:extLst>
              <a:ext uri="{FF2B5EF4-FFF2-40B4-BE49-F238E27FC236}">
                <a16:creationId xmlns:a16="http://schemas.microsoft.com/office/drawing/2014/main" id="{3FCCD2B0-7BD9-44D9-A654-AAFE91070CAA}"/>
              </a:ext>
            </a:extLst>
          </p:cNvPr>
          <p:cNvGrpSpPr/>
          <p:nvPr/>
        </p:nvGrpSpPr>
        <p:grpSpPr>
          <a:xfrm>
            <a:off x="206109" y="5804784"/>
            <a:ext cx="11411093" cy="1053215"/>
            <a:chOff x="206109" y="5735635"/>
            <a:chExt cx="11411093" cy="1122364"/>
          </a:xfrm>
        </p:grpSpPr>
        <p:pic>
          <p:nvPicPr>
            <p:cNvPr id="30" name="Picture 29">
              <a:extLst>
                <a:ext uri="{FF2B5EF4-FFF2-40B4-BE49-F238E27FC236}">
                  <a16:creationId xmlns:a16="http://schemas.microsoft.com/office/drawing/2014/main" id="{12A2E168-2B74-42A9-8474-2838FE41FD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109" y="5938259"/>
              <a:ext cx="3675227" cy="717117"/>
            </a:xfrm>
            <a:prstGeom prst="rect">
              <a:avLst/>
            </a:prstGeom>
          </p:spPr>
        </p:pic>
        <p:pic>
          <p:nvPicPr>
            <p:cNvPr id="31" name="Picture 30">
              <a:extLst>
                <a:ext uri="{FF2B5EF4-FFF2-40B4-BE49-F238E27FC236}">
                  <a16:creationId xmlns:a16="http://schemas.microsoft.com/office/drawing/2014/main" id="{ADBC9363-512D-4835-87B7-AB712147AA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3289" y="5735635"/>
              <a:ext cx="2323913" cy="1122364"/>
            </a:xfrm>
            <a:prstGeom prst="rect">
              <a:avLst/>
            </a:prstGeom>
          </p:spPr>
        </p:pic>
      </p:grpSp>
      <p:sp>
        <p:nvSpPr>
          <p:cNvPr id="3" name="Footer Placeholder 2">
            <a:extLst>
              <a:ext uri="{FF2B5EF4-FFF2-40B4-BE49-F238E27FC236}">
                <a16:creationId xmlns:a16="http://schemas.microsoft.com/office/drawing/2014/main" id="{43FD32C6-2A57-4704-9E47-8390EA6CBC3F}"/>
              </a:ext>
            </a:extLst>
          </p:cNvPr>
          <p:cNvSpPr>
            <a:spLocks noGrp="1"/>
          </p:cNvSpPr>
          <p:nvPr>
            <p:ph type="ftr" sz="quarter" idx="11"/>
          </p:nvPr>
        </p:nvSpPr>
        <p:spPr>
          <a:xfrm>
            <a:off x="-13678" y="5827408"/>
            <a:ext cx="12205678" cy="1030592"/>
          </a:xfrm>
          <a:solidFill>
            <a:schemeClr val="tx1"/>
          </a:solidFill>
        </p:spPr>
        <p:txBody>
          <a:bodyPr/>
          <a:lstStyle/>
          <a:p>
            <a:endParaRPr lang="en-GB" dirty="0"/>
          </a:p>
        </p:txBody>
      </p:sp>
      <p:grpSp>
        <p:nvGrpSpPr>
          <p:cNvPr id="33" name="Group 32">
            <a:extLst>
              <a:ext uri="{FF2B5EF4-FFF2-40B4-BE49-F238E27FC236}">
                <a16:creationId xmlns:a16="http://schemas.microsoft.com/office/drawing/2014/main" id="{0162BACF-7290-49F9-B5BC-4597BB4D74F3}"/>
              </a:ext>
            </a:extLst>
          </p:cNvPr>
          <p:cNvGrpSpPr/>
          <p:nvPr/>
        </p:nvGrpSpPr>
        <p:grpSpPr>
          <a:xfrm>
            <a:off x="206109" y="5804784"/>
            <a:ext cx="11411093" cy="1053216"/>
            <a:chOff x="206109" y="5735635"/>
            <a:chExt cx="11411093" cy="1122365"/>
          </a:xfrm>
        </p:grpSpPr>
        <p:pic>
          <p:nvPicPr>
            <p:cNvPr id="34" name="Picture 33">
              <a:extLst>
                <a:ext uri="{FF2B5EF4-FFF2-40B4-BE49-F238E27FC236}">
                  <a16:creationId xmlns:a16="http://schemas.microsoft.com/office/drawing/2014/main" id="{5E59088B-8AE3-4A63-9587-83840E14BD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109" y="5938259"/>
              <a:ext cx="3675227" cy="717117"/>
            </a:xfrm>
            <a:prstGeom prst="rect">
              <a:avLst/>
            </a:prstGeom>
          </p:spPr>
        </p:pic>
        <p:pic>
          <p:nvPicPr>
            <p:cNvPr id="35" name="Picture 34">
              <a:extLst>
                <a:ext uri="{FF2B5EF4-FFF2-40B4-BE49-F238E27FC236}">
                  <a16:creationId xmlns:a16="http://schemas.microsoft.com/office/drawing/2014/main" id="{DE635BD2-C6C7-4A4F-989E-297CE19D0C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3289" y="5735635"/>
              <a:ext cx="2323913" cy="1122364"/>
            </a:xfrm>
            <a:prstGeom prst="rect">
              <a:avLst/>
            </a:prstGeom>
          </p:spPr>
        </p:pic>
        <p:pic>
          <p:nvPicPr>
            <p:cNvPr id="36" name="Picture 35">
              <a:extLst>
                <a:ext uri="{FF2B5EF4-FFF2-40B4-BE49-F238E27FC236}">
                  <a16:creationId xmlns:a16="http://schemas.microsoft.com/office/drawing/2014/main" id="{677D7C93-EC0D-4D66-A6C1-750F5A6B8E6D}"/>
                </a:ext>
              </a:extLst>
            </p:cNvPr>
            <p:cNvPicPr>
              <a:picLocks noChangeAspect="1"/>
            </p:cNvPicPr>
            <p:nvPr/>
          </p:nvPicPr>
          <p:blipFill>
            <a:blip r:embed="rId7"/>
            <a:stretch>
              <a:fillRect/>
            </a:stretch>
          </p:blipFill>
          <p:spPr>
            <a:xfrm>
              <a:off x="4587281" y="5759744"/>
              <a:ext cx="3436782" cy="1098256"/>
            </a:xfrm>
            <a:prstGeom prst="rect">
              <a:avLst/>
            </a:prstGeom>
          </p:spPr>
        </p:pic>
      </p:grpSp>
    </p:spTree>
    <p:extLst>
      <p:ext uri="{BB962C8B-B14F-4D97-AF65-F5344CB8AC3E}">
        <p14:creationId xmlns:p14="http://schemas.microsoft.com/office/powerpoint/2010/main" val="146747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3630</TotalTime>
  <Words>1463</Words>
  <Application>Microsoft Office PowerPoint</Application>
  <PresentationFormat>Widescreen</PresentationFormat>
  <Paragraphs>107</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  “..the annual cost to society of drug-related harms in Norfolk is around £312 million, more than twice the market value. The biggest cost components are crime and costs to the Criminal Justice Service (£150m) and drug-related deaths (£101m). Opiate and / or crack users account for 86% of annual costs”   Norfolk Drug Market Profile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Humphreys, Sonia</dc:creator>
  <cp:lastModifiedBy>Smith, Andrea</cp:lastModifiedBy>
  <cp:revision>63</cp:revision>
  <dcterms:created xsi:type="dcterms:W3CDTF">2021-04-18T13:06:03Z</dcterms:created>
  <dcterms:modified xsi:type="dcterms:W3CDTF">2021-11-11T16:20:01Z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8ce926-556f-4b1d-a91b-c6365a99e315_Enabled">
    <vt:lpwstr>true</vt:lpwstr>
  </property>
  <property fmtid="{D5CDD505-2E9C-101B-9397-08002B2CF9AE}" pid="3" name="MSIP_Label_a98ce926-556f-4b1d-a91b-c6365a99e315_SetDate">
    <vt:lpwstr>2021-10-25T12:54:36Z</vt:lpwstr>
  </property>
  <property fmtid="{D5CDD505-2E9C-101B-9397-08002B2CF9AE}" pid="4" name="MSIP_Label_a98ce926-556f-4b1d-a91b-c6365a99e315_Method">
    <vt:lpwstr>Standard</vt:lpwstr>
  </property>
  <property fmtid="{D5CDD505-2E9C-101B-9397-08002B2CF9AE}" pid="5" name="MSIP_Label_a98ce926-556f-4b1d-a91b-c6365a99e315_Name">
    <vt:lpwstr>a98ce926-556f-4b1d-a91b-c6365a99e315</vt:lpwstr>
  </property>
  <property fmtid="{D5CDD505-2E9C-101B-9397-08002B2CF9AE}" pid="6" name="MSIP_Label_a98ce926-556f-4b1d-a91b-c6365a99e315_SiteId">
    <vt:lpwstr>63c6bc72-b093-42db-bf8a-14e2a998e211</vt:lpwstr>
  </property>
  <property fmtid="{D5CDD505-2E9C-101B-9397-08002B2CF9AE}" pid="7" name="MSIP_Label_a98ce926-556f-4b1d-a91b-c6365a99e315_ActionId">
    <vt:lpwstr/>
  </property>
  <property fmtid="{D5CDD505-2E9C-101B-9397-08002B2CF9AE}" pid="8" name="MSIP_Label_a98ce926-556f-4b1d-a91b-c6365a99e315_ContentBits">
    <vt:lpwstr>0</vt:lpwstr>
  </property>
</Properties>
</file>